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7"/>
  </p:notesMasterIdLst>
  <p:handoutMasterIdLst>
    <p:handoutMasterId r:id="rId48"/>
  </p:handoutMasterIdLst>
  <p:sldIdLst>
    <p:sldId id="256" r:id="rId6"/>
    <p:sldId id="257" r:id="rId7"/>
    <p:sldId id="266" r:id="rId8"/>
    <p:sldId id="267" r:id="rId9"/>
    <p:sldId id="268" r:id="rId10"/>
    <p:sldId id="269" r:id="rId11"/>
    <p:sldId id="270" r:id="rId12"/>
    <p:sldId id="271" r:id="rId13"/>
    <p:sldId id="277" r:id="rId14"/>
    <p:sldId id="278" r:id="rId15"/>
    <p:sldId id="279" r:id="rId16"/>
    <p:sldId id="281" r:id="rId17"/>
    <p:sldId id="282" r:id="rId18"/>
    <p:sldId id="283" r:id="rId19"/>
    <p:sldId id="285" r:id="rId20"/>
    <p:sldId id="284" r:id="rId21"/>
    <p:sldId id="275" r:id="rId22"/>
    <p:sldId id="276" r:id="rId23"/>
    <p:sldId id="287" r:id="rId24"/>
    <p:sldId id="288" r:id="rId25"/>
    <p:sldId id="289" r:id="rId26"/>
    <p:sldId id="290" r:id="rId27"/>
    <p:sldId id="291" r:id="rId28"/>
    <p:sldId id="292" r:id="rId29"/>
    <p:sldId id="293" r:id="rId30"/>
    <p:sldId id="294" r:id="rId31"/>
    <p:sldId id="295" r:id="rId32"/>
    <p:sldId id="304" r:id="rId33"/>
    <p:sldId id="305" r:id="rId34"/>
    <p:sldId id="306" r:id="rId35"/>
    <p:sldId id="310" r:id="rId36"/>
    <p:sldId id="308" r:id="rId37"/>
    <p:sldId id="311" r:id="rId38"/>
    <p:sldId id="314" r:id="rId39"/>
    <p:sldId id="312" r:id="rId40"/>
    <p:sldId id="313" r:id="rId41"/>
    <p:sldId id="315" r:id="rId42"/>
    <p:sldId id="298" r:id="rId43"/>
    <p:sldId id="299" r:id="rId44"/>
    <p:sldId id="300" r:id="rId45"/>
    <p:sldId id="301" r:id="rId46"/>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74" autoAdjust="0"/>
    <p:restoredTop sz="66980" autoAdjust="0"/>
  </p:normalViewPr>
  <p:slideViewPr>
    <p:cSldViewPr snapToGrid="0">
      <p:cViewPr>
        <p:scale>
          <a:sx n="80" d="100"/>
          <a:sy n="80" d="100"/>
        </p:scale>
        <p:origin x="3632" y="1144"/>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slide" Target="slides/slide41.xml"/><Relationship Id="rId47" Type="http://schemas.openxmlformats.org/officeDocument/2006/relationships/notesMaster" Target="notesMasters/notesMaster1.xml"/><Relationship Id="rId48" Type="http://schemas.openxmlformats.org/officeDocument/2006/relationships/handoutMaster" Target="handoutMasters/handoutMaster1.xml"/><Relationship Id="rId49" Type="http://schemas.openxmlformats.org/officeDocument/2006/relationships/presProps" Target="pres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2016-02-19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2016-02-19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a:t>
            </a:r>
            <a:r>
              <a:rPr lang="en-US" dirty="0" smtClean="0"/>
              <a:t>that the </a:t>
            </a:r>
            <a:r>
              <a:rPr lang="en-US" dirty="0" smtClean="0"/>
              <a:t>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the</a:t>
            </a:r>
            <a:r>
              <a:rPr lang="en-US" baseline="0" dirty="0" smtClean="0"/>
              <a:t> command prompt.</a:t>
            </a: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a:t>
            </a:r>
            <a:r>
              <a:rPr lang="en-US" dirty="0" err="1" smtClean="0"/>
              <a:t>hello.txt</a:t>
            </a:r>
            <a:r>
              <a:rPr lang="en-US" dirty="0" smtClean="0"/>
              <a:t>' file</a:t>
            </a:r>
            <a:r>
              <a:rPr lang="en-US" baseline="0" dirty="0" smtClean="0"/>
              <a:t> to prove that it was created and the contents of file are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r>
              <a:rPr lang="en-US"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sz="120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a:t>
            </a:r>
            <a:r>
              <a:rPr lang="en-US" sz="1200" b="0" i="0" kern="1200" dirty="0" smtClean="0">
                <a:solidFill>
                  <a:schemeClr val="tx1"/>
                </a:solidFill>
                <a:effectLst/>
                <a:latin typeface="Arial" panose="020B0604020202020204" pitchFamily="34" charset="0"/>
                <a:ea typeface="+mn-ea"/>
                <a:cs typeface="Arial" panose="020B0604020202020204" pitchFamily="34" charset="0"/>
              </a:rPr>
              <a:t>resource is first tested on the </a:t>
            </a:r>
            <a:r>
              <a:rPr lang="en-US" sz="1200" b="0" i="0" kern="1200" dirty="0" smtClean="0">
                <a:solidFill>
                  <a:schemeClr val="tx1"/>
                </a:solidFill>
                <a:effectLst/>
                <a:latin typeface="Arial" panose="020B0604020202020204" pitchFamily="34" charset="0"/>
                <a:ea typeface="+mn-ea"/>
                <a:cs typeface="Arial" panose="020B0604020202020204" pitchFamily="34" charset="0"/>
              </a:rPr>
              <a:t>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file is already</a:t>
            </a:r>
            <a:r>
              <a:rPr lang="en-US" baseline="0" dirty="0" smtClean="0"/>
              <a:t> created and not modified</a:t>
            </a:r>
            <a:r>
              <a:rPr lang="en-US" dirty="0" smtClean="0"/>
              <a:t>, then the resource does not need to take action.</a:t>
            </a:r>
          </a:p>
          <a:p>
            <a:endParaRPr lang="en-US" dirty="0" smtClean="0"/>
          </a:p>
          <a:p>
            <a:r>
              <a:rPr lang="en-US" dirty="0" smtClean="0"/>
              <a:t>If the file is not created, then the resource NEEDS to take action to create the file.</a:t>
            </a:r>
            <a:endParaRPr lang="en-US" baseline="0" dirty="0" smtClean="0"/>
          </a:p>
          <a:p>
            <a:r>
              <a:rPr lang="en-US" baseline="0" dirty="0" smtClean="0"/>
              <a:t>If the file is not in the desire state, then the resource NEEDS to take action to modify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We showed you an example of </a:t>
            </a:r>
            <a:r>
              <a:rPr lang="en-US" dirty="0" smtClean="0"/>
              <a:t>'service’ earlier.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the content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find the default one.</a:t>
            </a:r>
          </a:p>
          <a:p>
            <a:pPr marL="228600" indent="-228600">
              <a:buAutoNum type="arabicPeriod"/>
            </a:pPr>
            <a:r>
              <a:rPr lang="en-US" dirty="0" smtClean="0"/>
              <a:t>Find the list of attributes and find the</a:t>
            </a:r>
            <a:r>
              <a:rPr lang="en-US" baseline="0" dirty="0" smtClean="0"/>
              <a:t> 'rights' attribute and read a little about it.</a:t>
            </a:r>
            <a:endParaRPr lang="en-US" dirty="0" smtClean="0"/>
          </a:p>
          <a:p>
            <a:endParaRPr lang="en-US" dirty="0" smtClean="0"/>
          </a:p>
          <a:p>
            <a:r>
              <a:rPr lang="en-US" dirty="0" smtClean="0"/>
              <a:t>The reason for doing this is that we want you to</a:t>
            </a:r>
            <a:r>
              <a:rPr lang="en-US" baseline="0" dirty="0" smtClean="0"/>
              <a:t> update the file </a:t>
            </a:r>
            <a:r>
              <a:rPr lang="en-US" dirty="0" smtClean="0"/>
              <a:t>resource in the the</a:t>
            </a:r>
            <a:r>
              <a:rPr lang="en-US" baseline="0" dirty="0" smtClean="0"/>
              <a:t> recipe file and add the action and add 'read' rights for Everyone.</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A</a:t>
            </a:r>
            <a:r>
              <a:rPr lang="en-US" baseline="0" dirty="0" smtClean="0"/>
              <a:t> file resource's rights attribute supports many different rights values. We want to grant Everyone read access. This will allow users that belong to the 'Everyone' group to read the contents of this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a:t>
            </a:r>
            <a:r>
              <a:rPr lang="en-US" baseline="0" dirty="0" smtClean="0"/>
              <a:t>policy, </a:t>
            </a:r>
            <a:r>
              <a:rPr lang="en-US" baseline="0" dirty="0" smtClean="0"/>
              <a:t>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10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we want to remove</a:t>
            </a:r>
            <a:r>
              <a:rPr lang="en-US" baseline="0" dirty="0" smtClean="0"/>
              <a:t> a file we need to explicitly define the action.</a:t>
            </a:r>
          </a:p>
          <a:p>
            <a:endParaRPr lang="en-US" baseline="0" dirty="0" smtClean="0"/>
          </a:p>
          <a:p>
            <a:r>
              <a:rPr lang="en-US" baseline="0" dirty="0" smtClean="0"/>
              <a:t>The following policy will delete the '</a:t>
            </a:r>
            <a:r>
              <a:rPr lang="en-US" baseline="0" dirty="0" err="1" smtClean="0"/>
              <a:t>hello.txt</a:t>
            </a:r>
            <a:r>
              <a:rPr lang="en-US" baseline="0" dirty="0" smtClean="0"/>
              <a:t>' file when applied.</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936689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deleted.</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833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To test if that file was removed from the file system successfully we can run the following command.</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97606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Managing</a:t>
            </a:r>
            <a:r>
              <a:rPr lang="en-US" baseline="0" dirty="0" smtClean="0"/>
              <a:t> files is useful but when managing Windows systems we are often more concerned with managing the keys within the registry.</a:t>
            </a:r>
          </a:p>
          <a:p>
            <a:endParaRPr lang="en-US" baseline="0" dirty="0" smtClean="0"/>
          </a:p>
          <a:p>
            <a:r>
              <a:rPr lang="en-US" baseline="0" dirty="0" smtClean="0"/>
              <a:t>To help setup our system to be more </a:t>
            </a:r>
            <a:r>
              <a:rPr lang="en-US" baseline="0" dirty="0" smtClean="0"/>
              <a:t>‘user friendly</a:t>
            </a:r>
            <a:r>
              <a:rPr lang="en-US" baseline="0" dirty="0" smtClean="0"/>
              <a:t>' we want to disable some of the User Access Control (UAC) features that are initially enabled on a Windows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59163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we are using a new resource named '</a:t>
            </a:r>
            <a:r>
              <a:rPr lang="en-US" baseline="0" dirty="0" err="1" smtClean="0"/>
              <a:t>registry_key</a:t>
            </a:r>
            <a:r>
              <a:rPr lang="en-US" baseline="0" dirty="0" smtClean="0"/>
              <a:t>' that takes the name of a registry key. We then provide to the values attribute the values we want to set/insert in the registry. Here we are setting the </a:t>
            </a:r>
            <a:r>
              <a:rPr lang="en-US" baseline="0" dirty="0" err="1" smtClean="0"/>
              <a:t>EnableLUA</a:t>
            </a:r>
            <a:r>
              <a:rPr lang="en-US" baseline="0" dirty="0" smtClean="0"/>
              <a:t> key to have a </a:t>
            </a:r>
            <a:r>
              <a:rPr lang="en-US" baseline="0" dirty="0" err="1" smtClean="0"/>
              <a:t>dword</a:t>
            </a:r>
            <a:r>
              <a:rPr lang="en-US" baseline="0" dirty="0" smtClean="0"/>
              <a:t> value of 0. This will make it so that Windows will no longer notify the user when programs try to make changes to the computer. See the following documentation for more information: </a:t>
            </a:r>
            <a:r>
              <a:rPr lang="en-US" dirty="0" smtClean="0"/>
              <a:t>https://</a:t>
            </a:r>
            <a:r>
              <a:rPr lang="en-US" dirty="0" err="1" smtClean="0"/>
              <a:t>technet.microsoft.com</a:t>
            </a:r>
            <a:r>
              <a:rPr lang="en-US" dirty="0" smtClean="0"/>
              <a:t>/en-us/library/ff715520.aspx.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857073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we are defining a variable named '</a:t>
            </a:r>
            <a:r>
              <a:rPr lang="en-US" baseline="0" dirty="0" err="1" smtClean="0"/>
              <a:t>system_policies</a:t>
            </a:r>
            <a:r>
              <a:rPr lang="en-US" baseline="0" dirty="0" smtClean="0"/>
              <a:t>'. With Ruby you can define variables instantly whenever you need them. Here we define this variable to store our registry key in case we need to use the same registry key to set more values.</a:t>
            </a:r>
          </a:p>
          <a:p>
            <a:endParaRPr lang="en-US" baseline="0" dirty="0" smtClean="0"/>
          </a:p>
          <a:p>
            <a:r>
              <a:rPr lang="en-US" baseline="0" dirty="0" smtClean="0"/>
              <a:t>Instructor Note: The lab that follows this group exercise will use the same registry key so the learner will need to use the variable. The use of the variable here also makes the column length smaller so that the font size on the slide can remain at a reasonable size without the content breaking across multiple lines.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031820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This should make a change to the registry key and alert you that you need to restart Windows to disable UAC.</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761414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Changing</a:t>
            </a:r>
            <a:r>
              <a:rPr lang="en-US" baseline="0" dirty="0" smtClean="0"/>
              <a:t> the previous registry key only disables some of UAC. To finish the work return to the recipe file that you created and add another registry resource with the following values.</a:t>
            </a:r>
            <a:endParaRPr lang="en-US"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10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324364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is the final recipe that contains the two registry keys. This new registry key uses the same variable that we defined before and sets a different values to disable the consent prompt.</a:t>
            </a:r>
          </a:p>
          <a:p>
            <a:endParaRPr lang="en-US" baseline="0" dirty="0" smtClean="0"/>
          </a:p>
          <a:p>
            <a:r>
              <a:rPr lang="en-US" baseline="0" dirty="0" smtClean="0"/>
              <a:t>Instructor Note: The previous registry key resource is represented here with a comment to allow more space for the new registry key being added.</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6640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The first registry key should report that it is up-to-date. The second registry key will be updated to disable the consent prompt.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36040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person</a:t>
            </a:r>
            <a:r>
              <a:rPr lang="en-US" baseline="0" dirty="0" smtClean="0"/>
              <a:t> </a:t>
            </a:r>
            <a:r>
              <a:rPr lang="en-US" dirty="0" smtClean="0"/>
              <a:t>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an example of the</a:t>
            </a:r>
            <a:r>
              <a:rPr lang="en-US" baseline="0" dirty="0" smtClean="0"/>
              <a:t> </a:t>
            </a:r>
            <a:r>
              <a:rPr lang="en-US" baseline="0" dirty="0" err="1" smtClean="0"/>
              <a:t>powershell_script</a:t>
            </a:r>
            <a:r>
              <a:rPr lang="en-US" baseline="0" dirty="0" smtClean="0"/>
              <a:t> resource. The </a:t>
            </a:r>
            <a:r>
              <a:rPr lang="en-US" baseline="0" dirty="0" err="1" smtClean="0"/>
              <a:t>powershell_script</a:t>
            </a:r>
            <a:r>
              <a:rPr lang="en-US" baseline="0" dirty="0" smtClean="0"/>
              <a:t> named 'Install IIS' is run with the code </a:t>
            </a:r>
            <a:r>
              <a:rPr lang="en-US" baseline="0" dirty="0" smtClean="0"/>
              <a:t>'Add-</a:t>
            </a:r>
            <a:r>
              <a:rPr lang="en-US" baseline="0" dirty="0" err="1" smtClean="0"/>
              <a:t>WindowsFeature</a:t>
            </a:r>
            <a:r>
              <a:rPr lang="en-US" baseline="0" dirty="0" smtClean="0"/>
              <a:t> </a:t>
            </a:r>
            <a:r>
              <a:rPr lang="en-US" baseline="0" dirty="0" smtClean="0"/>
              <a:t>Web-Server'</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‘w3svc'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baseline="0" dirty="0" smtClean="0"/>
              <a:t>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t>'</a:t>
            </a:r>
            <a:r>
              <a:rPr lang="en-US" sz="1200" dirty="0" smtClean="0"/>
              <a:t>C\</a:t>
            </a:r>
            <a:r>
              <a:rPr lang="en-US" dirty="0" err="1" smtClean="0">
                <a:latin typeface="Courier New" panose="02070309020205020404" pitchFamily="49" charset="0"/>
              </a:rPr>
              <a:t>inetpub</a:t>
            </a:r>
            <a:r>
              <a:rPr lang="en-US" dirty="0" smtClean="0">
                <a:latin typeface="Courier New" panose="02070309020205020404" pitchFamily="49" charset="0"/>
              </a:rPr>
              <a:t>\</a:t>
            </a:r>
            <a:r>
              <a:rPr lang="en-US" dirty="0" err="1" smtClean="0">
                <a:latin typeface="Courier New" panose="02070309020205020404" pitchFamily="49" charset="0"/>
              </a:rPr>
              <a:t>wwwroot</a:t>
            </a:r>
            <a:r>
              <a:rPr lang="en-US" dirty="0" smtClean="0">
                <a:latin typeface="Courier New" panose="02070309020205020404" pitchFamily="49" charset="0"/>
              </a:rPr>
              <a:t>\</a:t>
            </a:r>
            <a:r>
              <a:rPr lang="en-US" dirty="0" err="1" smtClean="0">
                <a:latin typeface="Courier New" panose="02070309020205020404" pitchFamily="49" charset="0"/>
              </a:rPr>
              <a:t>Default.htm</a:t>
            </a:r>
            <a:r>
              <a:rPr lang="en-US" dirty="0" smtClean="0">
                <a:latin typeface="Courier New" panose="02070309020205020404" pitchFamily="49" charset="0"/>
              </a:rPr>
              <a:t>'</a:t>
            </a:r>
            <a:r>
              <a:rPr lang="en-US" baseline="0" dirty="0" smtClean="0">
                <a:latin typeface="Courier New" panose="02070309020205020404" pitchFamily="49" charset="0"/>
              </a:rPr>
              <a:t> with the content 'Hello, world!' and has allowed Everyone rights to read the file.</a:t>
            </a: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baseline="0" dirty="0" smtClean="0"/>
              <a:t>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sz="1200" dirty="0" smtClean="0"/>
              <a:t>'C</a:t>
            </a:r>
            <a:r>
              <a:rPr lang="en-US" dirty="0" smtClean="0"/>
              <a:t>:\</a:t>
            </a:r>
            <a:r>
              <a:rPr lang="en-US" dirty="0" smtClean="0"/>
              <a:t>PHP\</a:t>
            </a:r>
            <a:r>
              <a:rPr lang="en-US" dirty="0" err="1" smtClean="0"/>
              <a:t>php.ini</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look at</a:t>
            </a:r>
            <a:r>
              <a:rPr lang="en-US" baseline="0" dirty="0" smtClean="0"/>
              <a:t> the</a:t>
            </a:r>
            <a:r>
              <a:rPr lang="en-US" dirty="0" smtClean="0"/>
              <a:t> `chef-apply` command. The `chef-apply`</a:t>
            </a:r>
            <a:r>
              <a:rPr lang="en-US" baseline="0" dirty="0" smtClean="0"/>
              <a:t> command is installed in the Chef Development Kit. It is a command that allows you to apply recipe files, recipe text as a string on the command line (-e flag), or even accept input from the STDIN (-s flag).</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6722209"/>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7" name="Footer Placeholder 17"/>
          <p:cNvSpPr>
            <a:spLocks noGrp="1"/>
          </p:cNvSpPr>
          <p:nvPr>
            <p:ph type="ftr" sz="quarter" idx="13"/>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8" name="Slide Number Placeholder 18"/>
          <p:cNvSpPr>
            <a:spLocks noGrp="1"/>
          </p:cNvSpPr>
          <p:nvPr>
            <p:ph type="sldNum" sz="quarter" idx="14"/>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660087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6600875"/>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070628"/>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843136"/>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218262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128011"/>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341640"/>
            <a:ext cx="14423695" cy="2695455"/>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8"/>
            <a:ext cx="7065287" cy="5960716"/>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50"/>
            <a:ext cx="7066455" cy="5956738"/>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754523"/>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82" r:id="rId7"/>
    <p:sldLayoutId id="2147483785" r:id="rId8"/>
    <p:sldLayoutId id="2147483774" r:id="rId9"/>
    <p:sldLayoutId id="2147483771" r:id="rId10"/>
    <p:sldLayoutId id="2147483764" r:id="rId11"/>
    <p:sldLayoutId id="2147483766" r:id="rId12"/>
    <p:sldLayoutId id="2147483767" r:id="rId13"/>
    <p:sldLayoutId id="2147483795" r:id="rId14"/>
    <p:sldLayoutId id="2147483793" r:id="rId15"/>
    <p:sldLayoutId id="2147483794" r:id="rId16"/>
    <p:sldLayoutId id="2147483792" r:id="rId17"/>
    <p:sldLayoutId id="2147483790" r:id="rId18"/>
    <p:sldLayoutId id="2147483723"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hyperlink" Target="https://docs.chef.io/resources.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s://docs.chef.io/resources.html"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hyperlink" Target="https://docs.chef.io/resource_package.html"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hyperlink" Target="https://docs.chef.io/resource_service.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hyperlink" Target="https://docs.chef.io/resource_file.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hyperlink" Target="https://docs.chef.io/resource_file.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2128770"/>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atom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smtClean="0"/>
              <a:t>~\</a:t>
            </a:r>
            <a:r>
              <a:rPr lang="en-US" sz="3700" b="1" dirty="0" err="1" smtClean="0"/>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300" dirty="0"/>
              <a:t>Recipe: (chef-apply cookbook)::(chef-apply recipe)</a:t>
            </a:r>
          </a:p>
          <a:p>
            <a:r>
              <a:rPr lang="en-US" sz="2300" dirty="0"/>
              <a:t>  * file[</a:t>
            </a:r>
            <a:r>
              <a:rPr lang="en-US" sz="2300" dirty="0" err="1"/>
              <a:t>hello.txt</a:t>
            </a:r>
            <a:r>
              <a:rPr lang="en-US" sz="2300" dirty="0"/>
              <a:t>] action create</a:t>
            </a:r>
          </a:p>
          <a:p>
            <a:r>
              <a:rPr lang="en-US" sz="2300" dirty="0"/>
              <a:t>    - create new file </a:t>
            </a:r>
            <a:r>
              <a:rPr lang="en-US" sz="2300" dirty="0" err="1"/>
              <a:t>hello.txt</a:t>
            </a:r>
            <a:endParaRPr lang="en-US" sz="2300" dirty="0"/>
          </a:p>
          <a:p>
            <a:r>
              <a:rPr lang="en-US" sz="2300" dirty="0"/>
              <a:t>    - update content in file </a:t>
            </a:r>
            <a:r>
              <a:rPr lang="en-US" sz="2300" dirty="0" err="1"/>
              <a:t>hello.txt</a:t>
            </a:r>
            <a:r>
              <a:rPr lang="en-US" sz="2300" dirty="0"/>
              <a:t> from none to 315f5b</a:t>
            </a:r>
          </a:p>
          <a:p>
            <a:r>
              <a:rPr lang="en-US" sz="2300" dirty="0"/>
              <a:t>    --- </a:t>
            </a:r>
            <a:r>
              <a:rPr lang="en-US" sz="2300" dirty="0" err="1"/>
              <a:t>hello.txt</a:t>
            </a:r>
            <a:r>
              <a:rPr lang="en-US" sz="2300" dirty="0"/>
              <a:t>       2015-12-22 18:19:53.000000000 +0000</a:t>
            </a:r>
          </a:p>
          <a:p>
            <a:r>
              <a:rPr lang="en-US" sz="2300" dirty="0"/>
              <a:t>    +++ ./hello.txt20151222-1688-5znmku 2015-12-22 18:19:53.000000000 +0000</a:t>
            </a:r>
          </a:p>
          <a:p>
            <a:r>
              <a:rPr lang="en-US" sz="2300" dirty="0"/>
              <a:t>    @@ -1 +1,2 @@</a:t>
            </a:r>
          </a:p>
          <a:p>
            <a:r>
              <a:rPr lang="en-US" sz="2300" dirty="0"/>
              <a:t>    +Hello, world!</a:t>
            </a:r>
            <a:endParaRPr lang="en-US" sz="2000"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a:t>
            </a:r>
            <a:r>
              <a:rPr lang="en-US" dirty="0" smtClean="0"/>
              <a:t>chef</a:t>
            </a:r>
            <a:r>
              <a:rPr lang="en-US" dirty="0"/>
              <a:t>-apply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
        <p:nvSpPr>
          <p:cNvPr id="8" name="Rectangle 7"/>
          <p:cNvSpPr/>
          <p:nvPr/>
        </p:nvSpPr>
        <p:spPr bwMode="auto">
          <a:xfrm>
            <a:off x="1120659" y="3234026"/>
            <a:ext cx="14417959" cy="265342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a:t>
            </a:r>
            <a:r>
              <a:rPr lang="en-US" dirty="0" err="1" smtClean="0"/>
              <a:t>gc</a:t>
            </a:r>
            <a:r>
              <a:rPr lang="en-US" dirty="0" smtClean="0"/>
              <a:t> </a:t>
            </a:r>
            <a:r>
              <a:rPr lang="en-US" dirty="0" err="1" smtClean="0"/>
              <a:t>hello.txt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GE: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 and Repair</a:t>
            </a:r>
            <a:endParaRPr lang="en-US" dirty="0"/>
          </a:p>
        </p:txBody>
      </p:sp>
      <p:sp>
        <p:nvSpPr>
          <p:cNvPr id="17" name="Text Placeholder 4"/>
          <p:cNvSpPr>
            <a:spLocks noGrp="1"/>
          </p:cNvSpPr>
          <p:nvPr>
            <p:ph type="subTitle" idx="1"/>
          </p:nvPr>
        </p:nvSpPr>
        <p:spPr>
          <a:xfrm>
            <a:off x="3013754" y="3506119"/>
            <a:ext cx="10974132" cy="41459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pPr marL="571500" indent="-571500">
              <a:buFont typeface="Wingdings" charset="2"/>
              <a:buChar char="q"/>
            </a:pPr>
            <a:r>
              <a:rPr lang="en-US" dirty="0"/>
              <a:t>M</a:t>
            </a:r>
            <a:r>
              <a:rPr lang="en-US" sz="3700" dirty="0" smtClean="0"/>
              <a:t>odify </a:t>
            </a:r>
            <a:r>
              <a:rPr lang="en-US" sz="3700" dirty="0"/>
              <a:t>the contents of 'hello.txt' with your text </a:t>
            </a:r>
            <a:r>
              <a:rPr lang="en-US" sz="3700" dirty="0" smtClean="0"/>
              <a:t>editor</a:t>
            </a:r>
          </a:p>
          <a:p>
            <a:pPr marL="571500" indent="-571500">
              <a:buFont typeface="Wingdings" charset="2"/>
              <a:buChar char="q"/>
            </a:pPr>
            <a:r>
              <a:rPr lang="en-US" dirty="0"/>
              <a:t>R</a:t>
            </a:r>
            <a:r>
              <a:rPr lang="en-US" sz="3700" dirty="0" smtClean="0"/>
              <a:t>un </a:t>
            </a:r>
            <a:r>
              <a:rPr lang="en-US" sz="3700" dirty="0"/>
              <a:t>the chef-apply command </a:t>
            </a:r>
            <a:r>
              <a:rPr lang="en-US" sz="3700" dirty="0" smtClean="0"/>
              <a:t>again</a:t>
            </a:r>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17</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Courier New" panose="02070309020205020404" pitchFamily="49" charset="0"/>
                <a:cs typeface="Courier New" panose="02070309020205020404" pitchFamily="49" charset="0"/>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18</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569130"/>
            <a:ext cx="15099800" cy="6307441"/>
            <a:chOff x="433575" y="703127"/>
            <a:chExt cx="11324850" cy="4730580"/>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a:t>
                </a:r>
                <a:r>
                  <a:rPr lang="en-US" dirty="0" smtClean="0">
                    <a:solidFill>
                      <a:srgbClr val="000000"/>
                    </a:solidFill>
                  </a:rPr>
                  <a:t>file '</a:t>
                </a:r>
                <a:r>
                  <a:rPr lang="en-US" dirty="0" err="1" smtClean="0">
                    <a:solidFill>
                      <a:srgbClr val="000000"/>
                    </a:solidFill>
                  </a:rPr>
                  <a:t>hello.txt</a:t>
                </a:r>
                <a:r>
                  <a:rPr lang="en-US" dirty="0" smtClean="0">
                    <a:solidFill>
                      <a:srgbClr val="000000"/>
                    </a:solidFill>
                  </a:rPr>
                  <a:t>'</a:t>
                </a:r>
                <a:r>
                  <a:rPr lang="en-US" dirty="0">
                    <a:solidFill>
                      <a:srgbClr val="000000"/>
                    </a:solidFill>
                  </a:rPr>
                  <a:t/>
                </a:r>
                <a:br>
                  <a:rPr lang="en-US" dirty="0">
                    <a:solidFill>
                      <a:srgbClr val="000000"/>
                    </a:solidFill>
                  </a:rPr>
                </a:br>
                <a:r>
                  <a:rPr lang="en-US" dirty="0" smtClean="0">
                    <a:solidFill>
                      <a:srgbClr val="000000"/>
                    </a:solidFill>
                  </a:rPr>
                  <a:t>created?</a:t>
                </a:r>
                <a:endParaRPr lang="en-US" dirty="0">
                  <a:solidFill>
                    <a:srgbClr val="000000"/>
                  </a:solidFill>
                </a:endParaRP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327250" y="703127"/>
              <a:ext cx="3537500" cy="641208"/>
            </a:xfrm>
            <a:prstGeom prst="rect">
              <a:avLst/>
            </a:prstGeom>
          </p:spPr>
          <p:txBody>
            <a:bodyPr vert="horz" wrap="square" lIns="121920" tIns="121920" rIns="121920" bIns="121920" rtlCol="0">
              <a:noAutofit/>
            </a:bodyPr>
            <a:lstStyle/>
            <a:p>
              <a:pPr algn="ctr"/>
              <a:r>
                <a:rPr lang="en-US" sz="3200" b="1" dirty="0" smtClean="0">
                  <a:latin typeface="Courier New" panose="02070309020205020404" pitchFamily="49" charset="0"/>
                  <a:cs typeface="Courier New" panose="02070309020205020404" pitchFamily="49" charset="0"/>
                </a:rPr>
                <a:t>file '</a:t>
              </a:r>
              <a:r>
                <a:rPr lang="en-US" sz="3200" b="1" dirty="0" err="1" smtClean="0">
                  <a:latin typeface="Courier New" panose="02070309020205020404" pitchFamily="49" charset="0"/>
                  <a:cs typeface="Courier New" panose="02070309020205020404" pitchFamily="49" charset="0"/>
                </a:rPr>
                <a:t>hello.txt</a:t>
              </a:r>
              <a:r>
                <a:rPr lang="en-US" sz="3200" b="1" dirty="0" smtClean="0">
                  <a:latin typeface="Courier New" panose="02070309020205020404" pitchFamily="49" charset="0"/>
                  <a:cs typeface="Courier New" panose="02070309020205020404" pitchFamily="49" charset="0"/>
                </a:rPr>
                <a:t>'</a:t>
              </a:r>
              <a:endParaRPr lang="en-US" sz="3200" b="1" dirty="0">
                <a:latin typeface="Courier New" panose="02070309020205020404" pitchFamily="49" charset="0"/>
                <a:cs typeface="Courier New" panose="02070309020205020404" pitchFamily="49" charset="0"/>
              </a:endParaRP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a:t>
            </a:r>
            <a:r>
              <a:rPr lang="en-US" dirty="0"/>
              <a:t>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682238"/>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99200" y="4682238"/>
            <a:ext cx="7548217" cy="1912222"/>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23</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682238"/>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t>
            </a:r>
            <a:r>
              <a:rPr lang="en-US" sz="2700" dirty="0" smtClean="0">
                <a:solidFill>
                  <a:schemeClr val="tx1"/>
                </a:solidFill>
              </a:rPr>
              <a:t>action</a:t>
            </a:r>
            <a:endParaRPr lang="en-US" sz="2700" dirty="0">
              <a:solidFill>
                <a:schemeClr val="tx1"/>
              </a:solidFill>
            </a:endParaRPr>
          </a:p>
          <a:p>
            <a:pPr marL="1066723" lvl="1" indent="-457178" algn="l">
              <a:buFontTx/>
              <a:buChar char="•"/>
            </a:pPr>
            <a:r>
              <a:rPr lang="en-US" sz="2700" b="1" dirty="0" smtClean="0">
                <a:solidFill>
                  <a:schemeClr val="tx1"/>
                </a:solidFill>
                <a:cs typeface="Courier New" panose="02070309020205020404" pitchFamily="49" charset="0"/>
              </a:rPr>
              <a:t>rights</a:t>
            </a:r>
            <a:r>
              <a:rPr lang="en-US" sz="2700" dirty="0" smtClean="0">
                <a:solidFill>
                  <a:schemeClr val="tx1"/>
                </a:solidFill>
                <a:cs typeface="Courier New" panose="02070309020205020404" pitchFamily="49" charset="0"/>
              </a:rPr>
              <a:t> attribute</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smtClean="0">
                <a:solidFill>
                  <a:srgbClr val="3E4346"/>
                </a:solidFill>
                <a:cs typeface="Courier New" panose="02070309020205020404" pitchFamily="49" charset="0"/>
              </a:rPr>
              <a:t>' is created with </a:t>
            </a:r>
            <a:r>
              <a:rPr lang="en-US" sz="2700" dirty="0" smtClean="0">
                <a:solidFill>
                  <a:srgbClr val="3E4346"/>
                </a:solidFill>
              </a:rPr>
              <a:t>'read' rights for 'Everyone'.</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smtClean="0"/>
          </a:p>
          <a:p>
            <a:r>
              <a:rPr lang="en-US" dirty="0" smtClean="0"/>
              <a:t>  rights :read, 'Everyone'</a:t>
            </a:r>
          </a:p>
          <a:p>
            <a:r>
              <a:rPr lang="en-US" b="1" dirty="0" smtClean="0"/>
              <a:t>  action :create</a:t>
            </a:r>
          </a:p>
          <a:p>
            <a:r>
              <a:rPr lang="en-US" b="1" dirty="0" smtClean="0"/>
              <a:t>end</a:t>
            </a:r>
            <a:endParaRPr lang="en-US" b="1" dirty="0"/>
          </a:p>
        </p:txBody>
      </p:sp>
      <p:sp>
        <p:nvSpPr>
          <p:cNvPr id="4" name="Text Placeholder 3"/>
          <p:cNvSpPr>
            <a:spLocks noGrp="1"/>
          </p:cNvSpPr>
          <p:nvPr>
            <p:ph type="body" sz="quarter" idx="11"/>
          </p:nvPr>
        </p:nvSpPr>
        <p:spPr/>
        <p:txBody>
          <a:bodyPr>
            <a:noAutofit/>
          </a:bodyPr>
          <a:lstStyle/>
          <a:p>
            <a:pPr>
              <a:lnSpc>
                <a:spcPct val="120000"/>
              </a:lnSpc>
            </a:pPr>
            <a:r>
              <a:rPr lang="en-US" sz="3700" b="1" dirty="0" smtClean="0"/>
              <a:t>~\</a:t>
            </a:r>
            <a:r>
              <a:rPr lang="en-US" sz="3700" b="1" dirty="0" err="1" smtClean="0"/>
              <a:t>hello.rb</a:t>
            </a:r>
            <a:endParaRPr lang="en-US" sz="3700" b="1" dirty="0"/>
          </a:p>
        </p:txBody>
      </p:sp>
      <p:sp>
        <p:nvSpPr>
          <p:cNvPr id="5" name="Content Placeholder 4"/>
          <p:cNvSpPr>
            <a:spLocks noGrp="1"/>
          </p:cNvSpPr>
          <p:nvPr>
            <p:ph sz="quarter" idx="12"/>
          </p:nvPr>
        </p:nvSpPr>
        <p:spPr>
          <a:xfrm>
            <a:off x="9375993" y="1879834"/>
            <a:ext cx="6168809" cy="6294529"/>
          </a:xfrm>
        </p:spPr>
        <p:txBody>
          <a:bodyPr>
            <a:normAutofit/>
          </a:bodyPr>
          <a:lstStyle/>
          <a:p>
            <a:r>
              <a:rPr lang="en-US" sz="3700" dirty="0"/>
              <a:t>This sets the file's rights to allow 'Everyone' access.</a:t>
            </a:r>
          </a:p>
          <a:p>
            <a:endParaRPr lang="en-US" sz="3700" dirty="0" smtClean="0"/>
          </a:p>
          <a:p>
            <a:r>
              <a:rPr lang="en-US" sz="3700" dirty="0" smtClean="0"/>
              <a:t>The </a:t>
            </a:r>
            <a:r>
              <a:rPr lang="en-US" sz="3700" dirty="0"/>
              <a:t>default action is to create (not necessary to define it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25</a:t>
            </a:fld>
            <a:endParaRPr lang="en-US" dirty="0"/>
          </a:p>
        </p:txBody>
      </p:sp>
      <p:sp>
        <p:nvSpPr>
          <p:cNvPr id="9" name="Text Placeholder 6"/>
          <p:cNvSpPr>
            <a:spLocks noGrp="1"/>
          </p:cNvSpPr>
          <p:nvPr>
            <p:ph type="body" sz="quarter" idx="14"/>
          </p:nvPr>
        </p:nvSpPr>
        <p:spPr>
          <a:xfrm>
            <a:off x="1121084" y="3408729"/>
            <a:ext cx="7984708" cy="1377027"/>
          </a:xfrm>
        </p:spPr>
        <p:txBody>
          <a:bodyPr/>
          <a:lstStyle/>
          <a:p>
            <a:endParaRPr lang="en-US" dirty="0" smtClean="0"/>
          </a:p>
          <a:p>
            <a:endParaRPr lang="en-US" dirty="0"/>
          </a:p>
          <a:p>
            <a:r>
              <a:rPr lang="en-US" dirty="0" smtClean="0"/>
              <a:t> </a:t>
            </a:r>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Goodbye Recipe</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smtClean="0">
                <a:latin typeface="Courier New" panose="02070309020205020404" pitchFamily="49" charset="0"/>
                <a:cs typeface="Courier New" panose="02070309020205020404" pitchFamily="49" charset="0"/>
              </a:rPr>
              <a:t>"</a:t>
            </a:r>
            <a:r>
              <a:rPr lang="en-US" sz="3200" dirty="0" err="1" smtClean="0">
                <a:latin typeface="+mj-lt"/>
                <a:cs typeface="Courier New" panose="02070309020205020404" pitchFamily="49" charset="0"/>
              </a:rPr>
              <a:t>goodbye.rb</a:t>
            </a:r>
            <a:r>
              <a:rPr lang="en-US" sz="3200" dirty="0" smtClean="0">
                <a:latin typeface="Courier New" panose="02070309020205020404" pitchFamily="49" charset="0"/>
                <a:cs typeface="Courier New" panose="02070309020205020404" pitchFamily="49" charset="0"/>
              </a:rPr>
              <a:t>"</a:t>
            </a:r>
            <a:r>
              <a:rPr lang="en-US" sz="3200" dirty="0" smtClean="0"/>
              <a:t> </a:t>
            </a:r>
            <a:r>
              <a:rPr lang="en-US" sz="3200" dirty="0"/>
              <a:t>that defines the policy: </a:t>
            </a:r>
            <a:endParaRPr lang="en-US" sz="3200" dirty="0" smtClean="0"/>
          </a:p>
          <a:p>
            <a:pPr marL="1066749" lvl="1" indent="-457189" algn="l">
              <a:buFont typeface="Wingdings" charset="2"/>
              <a:buChar char="q"/>
            </a:pPr>
            <a:r>
              <a:rPr lang="en-US" sz="2700" dirty="0" smtClean="0">
                <a:solidFill>
                  <a:srgbClr val="3E4346"/>
                </a:solidFill>
              </a:rPr>
              <a:t>The </a:t>
            </a:r>
            <a:r>
              <a:rPr lang="en-US" sz="2700" dirty="0" smtClean="0">
                <a:solidFill>
                  <a:srgbClr val="3E4346"/>
                </a:solidFill>
                <a:cs typeface="Courier New" panose="02070309020205020404" pitchFamily="49" charset="0"/>
              </a:rPr>
              <a:t>file </a:t>
            </a:r>
            <a:r>
              <a:rPr lang="en-US" sz="2700" dirty="0" smtClean="0">
                <a:solidFill>
                  <a:srgbClr val="3E4346"/>
                </a:solidFill>
              </a:rPr>
              <a:t>named </a:t>
            </a:r>
            <a:r>
              <a:rPr lang="uk-UA" sz="2700" dirty="0" smtClean="0">
                <a:solidFill>
                  <a:srgbClr val="3E4346"/>
                </a:solidFill>
              </a:rPr>
              <a:t>'</a:t>
            </a:r>
            <a:r>
              <a:rPr lang="en-US" sz="2700" dirty="0" err="1" smtClean="0">
                <a:solidFill>
                  <a:srgbClr val="3E4346"/>
                </a:solidFill>
              </a:rPr>
              <a:t>hello.txt</a:t>
            </a:r>
            <a:r>
              <a:rPr lang="uk-UA" sz="2700" dirty="0" smtClean="0">
                <a:solidFill>
                  <a:srgbClr val="3E4346"/>
                </a:solidFill>
              </a:rPr>
              <a:t>'</a:t>
            </a:r>
            <a:r>
              <a:rPr lang="en-US" sz="2700" dirty="0">
                <a:solidFill>
                  <a:srgbClr val="3E4346"/>
                </a:solidFill>
              </a:rPr>
              <a:t> </a:t>
            </a:r>
            <a:r>
              <a:rPr lang="en-US" sz="2700" dirty="0" smtClean="0">
                <a:solidFill>
                  <a:srgbClr val="3E4346"/>
                </a:solidFill>
              </a:rPr>
              <a:t>is deleted.</a:t>
            </a:r>
            <a:endParaRPr lang="en-US" sz="3200" dirty="0" smtClean="0"/>
          </a:p>
          <a:p>
            <a:endParaRPr lang="en-US" sz="3200" dirty="0"/>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a:t>
            </a:r>
            <a:r>
              <a:rPr lang="en-US" sz="3200" dirty="0" err="1" smtClean="0">
                <a:latin typeface="+mj-lt"/>
              </a:rPr>
              <a:t>goodbye.rb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1442252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smtClean="0"/>
              <a:t>  action :delete</a:t>
            </a:r>
          </a:p>
          <a:p>
            <a:r>
              <a:rPr lang="en-US" b="1" dirty="0" smtClean="0"/>
              <a:t>end</a:t>
            </a:r>
            <a:endParaRPr lang="en-US" b="1" dirty="0"/>
          </a:p>
        </p:txBody>
      </p:sp>
      <p:sp>
        <p:nvSpPr>
          <p:cNvPr id="4" name="Text Placeholder 3"/>
          <p:cNvSpPr>
            <a:spLocks noGrp="1"/>
          </p:cNvSpPr>
          <p:nvPr>
            <p:ph type="body" sz="quarter" idx="11"/>
          </p:nvPr>
        </p:nvSpPr>
        <p:spPr/>
        <p:txBody>
          <a:bodyPr>
            <a:noAutofit/>
          </a:bodyPr>
          <a:lstStyle/>
          <a:p>
            <a:pPr>
              <a:lnSpc>
                <a:spcPct val="120000"/>
              </a:lnSpc>
            </a:pPr>
            <a:r>
              <a:rPr lang="en-US" sz="3700" b="1" dirty="0" smtClean="0"/>
              <a:t>~\</a:t>
            </a:r>
            <a:r>
              <a:rPr lang="en-US" sz="3700" b="1" dirty="0" err="1" smtClean="0"/>
              <a:t>goodbye.rb</a:t>
            </a:r>
            <a:endParaRPr lang="en-US" sz="3700" b="1"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768279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Recipe: (chef-apply cookbook)::(chef-apply recipe)</a:t>
            </a:r>
          </a:p>
          <a:p>
            <a:r>
              <a:rPr lang="en-US" dirty="0"/>
              <a:t>  * file[</a:t>
            </a:r>
            <a:r>
              <a:rPr lang="en-US" dirty="0" err="1"/>
              <a:t>hello.txt</a:t>
            </a:r>
            <a:r>
              <a:rPr lang="en-US" dirty="0"/>
              <a:t>] action delete</a:t>
            </a:r>
          </a:p>
          <a:p>
            <a:r>
              <a:rPr lang="en-US" dirty="0"/>
              <a:t>    - delete file </a:t>
            </a:r>
            <a:r>
              <a:rPr lang="en-US" dirty="0" err="1"/>
              <a:t>hello.txt</a:t>
            </a:r>
            <a:endParaRPr lang="en-US" dirty="0"/>
          </a:p>
        </p:txBody>
      </p:sp>
      <p:sp>
        <p:nvSpPr>
          <p:cNvPr id="3" name="Title 2"/>
          <p:cNvSpPr>
            <a:spLocks noGrp="1"/>
          </p:cNvSpPr>
          <p:nvPr>
            <p:ph type="title"/>
          </p:nvPr>
        </p:nvSpPr>
        <p:spPr/>
        <p:txBody>
          <a:bodyPr/>
          <a:lstStyle/>
          <a:p>
            <a:r>
              <a:rPr lang="en-US" dirty="0" smtClean="0"/>
              <a:t>Lab: 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a:t>
            </a:r>
            <a:r>
              <a:rPr lang="en-US" dirty="0" smtClean="0"/>
              <a:t>chef</a:t>
            </a:r>
            <a:r>
              <a:rPr lang="en-US" dirty="0"/>
              <a:t>-apply </a:t>
            </a:r>
            <a:r>
              <a:rPr lang="en-US" dirty="0" err="1" smtClean="0"/>
              <a:t>goodbye.rb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85632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smtClean="0"/>
              <a:t>False</a:t>
            </a:r>
            <a:endParaRPr lang="en-US" dirty="0"/>
          </a:p>
        </p:txBody>
      </p:sp>
      <p:sp>
        <p:nvSpPr>
          <p:cNvPr id="3" name="Title 2"/>
          <p:cNvSpPr>
            <a:spLocks noGrp="1"/>
          </p:cNvSpPr>
          <p:nvPr>
            <p:ph type="title"/>
          </p:nvPr>
        </p:nvSpPr>
        <p:spPr/>
        <p:txBody>
          <a:bodyPr/>
          <a:lstStyle/>
          <a:p>
            <a:r>
              <a:rPr lang="en-US" dirty="0" smtClean="0"/>
              <a:t>Lab: Test that the File was Deleted</a:t>
            </a:r>
            <a:endParaRPr lang="en-US" dirty="0"/>
          </a:p>
        </p:txBody>
      </p:sp>
      <p:sp>
        <p:nvSpPr>
          <p:cNvPr id="4" name="Text Placeholder 3"/>
          <p:cNvSpPr>
            <a:spLocks noGrp="1"/>
          </p:cNvSpPr>
          <p:nvPr>
            <p:ph type="body" sz="quarter" idx="11"/>
          </p:nvPr>
        </p:nvSpPr>
        <p:spPr/>
        <p:txBody>
          <a:bodyPr/>
          <a:lstStyle/>
          <a:p>
            <a:r>
              <a:rPr lang="en-US" dirty="0" smtClean="0"/>
              <a:t>$ Test-Path </a:t>
            </a:r>
            <a:r>
              <a:rPr lang="en-US" dirty="0" err="1" smtClean="0"/>
              <a:t>hello.txt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63948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Disable Limited User Account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q"/>
            </a:pPr>
            <a:r>
              <a:rPr lang="en-US" dirty="0" smtClean="0"/>
              <a:t>Create a recipe that disables Limited User Account.</a:t>
            </a:r>
            <a:endParaRPr lang="en-US" dirty="0"/>
          </a:p>
        </p:txBody>
      </p:sp>
      <p:sp>
        <p:nvSpPr>
          <p:cNvPr id="4" name="Content Placeholder 3"/>
          <p:cNvSpPr>
            <a:spLocks noGrp="1"/>
          </p:cNvSpPr>
          <p:nvPr>
            <p:ph sz="quarter" idx="11"/>
          </p:nvPr>
        </p:nvSpPr>
        <p:spPr/>
        <p:txBody>
          <a:bodyPr/>
          <a:lstStyle/>
          <a:p>
            <a:r>
              <a:rPr lang="en-US" dirty="0" smtClean="0"/>
              <a:t>Managing files is nice but what about Registry keys?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894026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GE: Disable the Limited User Account</a:t>
            </a:r>
            <a:endParaRPr lang="en-US" dirty="0"/>
          </a:p>
        </p:txBody>
      </p:sp>
      <p:sp>
        <p:nvSpPr>
          <p:cNvPr id="3" name="Content Placeholder 2"/>
          <p:cNvSpPr>
            <a:spLocks noGrp="1"/>
          </p:cNvSpPr>
          <p:nvPr>
            <p:ph sz="quarter" idx="10"/>
          </p:nvPr>
        </p:nvSpPr>
        <p:spPr>
          <a:xfrm>
            <a:off x="1121106" y="2113747"/>
            <a:ext cx="14422526" cy="5944404"/>
          </a:xfrm>
        </p:spPr>
        <p:txBody>
          <a:bodyPr>
            <a:normAutofit/>
          </a:bodyPr>
          <a:lstStyle/>
          <a:p>
            <a:r>
              <a:rPr lang="en-US" sz="2200" dirty="0" err="1"/>
              <a:t>system_policies</a:t>
            </a:r>
            <a:r>
              <a:rPr lang="en-US" sz="2200" dirty="0"/>
              <a:t> = 'HKLM\Software\Microsoft\Windows\</a:t>
            </a:r>
            <a:r>
              <a:rPr lang="en-US" sz="2200" dirty="0" err="1"/>
              <a:t>CurrentVersion</a:t>
            </a:r>
            <a:r>
              <a:rPr lang="en-US" sz="2200" dirty="0"/>
              <a:t>\Policies\System'</a:t>
            </a:r>
            <a:endParaRPr lang="en-US" sz="2200" dirty="0" smtClean="0"/>
          </a:p>
          <a:p>
            <a:endParaRPr lang="en-US" sz="2200" dirty="0" smtClean="0"/>
          </a:p>
          <a:p>
            <a:r>
              <a:rPr lang="en-US" sz="2200" dirty="0" err="1" smtClean="0"/>
              <a:t>registry_key</a:t>
            </a:r>
            <a:r>
              <a:rPr lang="en-US" sz="2200" dirty="0" smtClean="0"/>
              <a:t> </a:t>
            </a:r>
            <a:r>
              <a:rPr lang="en-US" sz="2200" dirty="0" err="1"/>
              <a:t>system_policies</a:t>
            </a:r>
            <a:r>
              <a:rPr lang="en-US" sz="2200" dirty="0"/>
              <a:t> do</a:t>
            </a:r>
            <a:endParaRPr lang="en-US" sz="2200" dirty="0" smtClean="0"/>
          </a:p>
          <a:p>
            <a:r>
              <a:rPr lang="en-US" sz="2200" dirty="0" smtClean="0"/>
              <a:t>  </a:t>
            </a:r>
            <a:r>
              <a:rPr lang="en-US" sz="2200" dirty="0"/>
              <a:t>values </a:t>
            </a:r>
            <a:r>
              <a:rPr lang="en-US" sz="2200" dirty="0" smtClean="0"/>
              <a:t>[{</a:t>
            </a:r>
          </a:p>
          <a:p>
            <a:r>
              <a:rPr lang="en-US" sz="2200" dirty="0" smtClean="0"/>
              <a:t>    </a:t>
            </a:r>
            <a:r>
              <a:rPr lang="en-US" sz="2200" dirty="0"/>
              <a:t>:name =&gt; '</a:t>
            </a:r>
            <a:r>
              <a:rPr lang="en-US" sz="2200" dirty="0" err="1"/>
              <a:t>EnableLUA</a:t>
            </a:r>
            <a:r>
              <a:rPr lang="en-US" sz="2200" dirty="0" smtClean="0"/>
              <a:t>',</a:t>
            </a:r>
          </a:p>
          <a:p>
            <a:r>
              <a:rPr lang="en-US" sz="2200" dirty="0" smtClean="0"/>
              <a:t>    </a:t>
            </a:r>
            <a:r>
              <a:rPr lang="en-US" sz="2200" dirty="0"/>
              <a:t>:type =&gt; :</a:t>
            </a:r>
            <a:r>
              <a:rPr lang="en-US" sz="2200" dirty="0" err="1"/>
              <a:t>dword</a:t>
            </a:r>
            <a:r>
              <a:rPr lang="en-US" sz="2200" dirty="0" smtClean="0"/>
              <a:t>,</a:t>
            </a:r>
          </a:p>
          <a:p>
            <a:r>
              <a:rPr lang="en-US" sz="2200" dirty="0" smtClean="0"/>
              <a:t>    </a:t>
            </a:r>
            <a:r>
              <a:rPr lang="en-US" sz="2200" dirty="0"/>
              <a:t>:data =&gt; </a:t>
            </a:r>
            <a:r>
              <a:rPr lang="en-US" sz="2200" dirty="0" smtClean="0"/>
              <a:t>0</a:t>
            </a:r>
          </a:p>
          <a:p>
            <a:r>
              <a:rPr lang="en-US" sz="2200" dirty="0" smtClean="0"/>
              <a:t>  }]</a:t>
            </a:r>
          </a:p>
          <a:p>
            <a:r>
              <a:rPr lang="en-US" sz="2200" dirty="0" smtClean="0"/>
              <a:t>end</a:t>
            </a:r>
            <a:endParaRPr lang="en-US" sz="2200" dirty="0"/>
          </a:p>
        </p:txBody>
      </p:sp>
      <p:sp>
        <p:nvSpPr>
          <p:cNvPr id="4" name="Text Placeholder 3"/>
          <p:cNvSpPr>
            <a:spLocks noGrp="1"/>
          </p:cNvSpPr>
          <p:nvPr>
            <p:ph type="body" sz="quarter" idx="11"/>
          </p:nvPr>
        </p:nvSpPr>
        <p:spPr/>
        <p:txBody>
          <a:bodyPr>
            <a:noAutofit/>
          </a:bodyPr>
          <a:lstStyle/>
          <a:p>
            <a:pPr>
              <a:lnSpc>
                <a:spcPct val="120000"/>
              </a:lnSpc>
            </a:pPr>
            <a:r>
              <a:rPr lang="en-US" sz="3700" b="1" dirty="0" smtClean="0"/>
              <a:t>~\disable-</a:t>
            </a:r>
            <a:r>
              <a:rPr lang="en-US" sz="3700" b="1" dirty="0" err="1" smtClean="0"/>
              <a:t>uac.rb</a:t>
            </a:r>
            <a:endParaRPr lang="en-US" sz="3700" b="1"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519765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GE: Disable </a:t>
            </a:r>
            <a:r>
              <a:rPr lang="en-US" smtClean="0"/>
              <a:t>the Limited User Account</a:t>
            </a:r>
            <a:endParaRPr lang="en-US" dirty="0"/>
          </a:p>
        </p:txBody>
      </p:sp>
      <p:sp>
        <p:nvSpPr>
          <p:cNvPr id="3" name="Content Placeholder 2"/>
          <p:cNvSpPr>
            <a:spLocks noGrp="1"/>
          </p:cNvSpPr>
          <p:nvPr>
            <p:ph sz="quarter" idx="10"/>
          </p:nvPr>
        </p:nvSpPr>
        <p:spPr>
          <a:xfrm>
            <a:off x="1121106" y="2113747"/>
            <a:ext cx="14422526" cy="5944404"/>
          </a:xfrm>
        </p:spPr>
        <p:txBody>
          <a:bodyPr>
            <a:normAutofit/>
          </a:bodyPr>
          <a:lstStyle/>
          <a:p>
            <a:r>
              <a:rPr lang="en-US" sz="2200" dirty="0" err="1" smtClean="0"/>
              <a:t>system_policies</a:t>
            </a:r>
            <a:r>
              <a:rPr lang="en-US" sz="2200" dirty="0" smtClean="0"/>
              <a:t> = 'HKLM\Software\Microsoft\Windows\</a:t>
            </a:r>
            <a:r>
              <a:rPr lang="en-US" sz="2200" dirty="0" err="1" smtClean="0"/>
              <a:t>CurrentVersion</a:t>
            </a:r>
            <a:r>
              <a:rPr lang="en-US" sz="2200" dirty="0" smtClean="0"/>
              <a:t>\Policies\System</a:t>
            </a:r>
            <a:r>
              <a:rPr lang="en-US" sz="2200" dirty="0"/>
              <a:t>'</a:t>
            </a:r>
            <a:endParaRPr lang="en-US" sz="2200" dirty="0" smtClean="0"/>
          </a:p>
          <a:p>
            <a:endParaRPr lang="en-US" sz="2200" dirty="0" smtClean="0"/>
          </a:p>
          <a:p>
            <a:r>
              <a:rPr lang="en-US" sz="2200" dirty="0" err="1" smtClean="0"/>
              <a:t>registry_key</a:t>
            </a:r>
            <a:r>
              <a:rPr lang="en-US" sz="2200" dirty="0" smtClean="0"/>
              <a:t> </a:t>
            </a:r>
            <a:r>
              <a:rPr lang="en-US" sz="2200" dirty="0" err="1"/>
              <a:t>system_policies</a:t>
            </a:r>
            <a:r>
              <a:rPr lang="en-US" sz="2200" dirty="0"/>
              <a:t> </a:t>
            </a:r>
            <a:r>
              <a:rPr lang="en-US" sz="2200" dirty="0" smtClean="0"/>
              <a:t>do</a:t>
            </a:r>
          </a:p>
          <a:p>
            <a:r>
              <a:rPr lang="en-US" sz="2200" dirty="0" smtClean="0"/>
              <a:t>  </a:t>
            </a:r>
            <a:r>
              <a:rPr lang="en-US" sz="2200" dirty="0"/>
              <a:t>values </a:t>
            </a:r>
            <a:r>
              <a:rPr lang="en-US" sz="2200" dirty="0" smtClean="0"/>
              <a:t>[{</a:t>
            </a:r>
          </a:p>
          <a:p>
            <a:r>
              <a:rPr lang="en-US" sz="2200" dirty="0" smtClean="0"/>
              <a:t>    </a:t>
            </a:r>
            <a:r>
              <a:rPr lang="en-US" sz="2200" dirty="0"/>
              <a:t>:name =&gt; '</a:t>
            </a:r>
            <a:r>
              <a:rPr lang="en-US" sz="2200" dirty="0" err="1"/>
              <a:t>EnableLUA</a:t>
            </a:r>
            <a:r>
              <a:rPr lang="en-US" sz="2200" dirty="0" smtClean="0"/>
              <a:t>',</a:t>
            </a:r>
          </a:p>
          <a:p>
            <a:r>
              <a:rPr lang="en-US" sz="2200" dirty="0" smtClean="0"/>
              <a:t>    </a:t>
            </a:r>
            <a:r>
              <a:rPr lang="en-US" sz="2200" dirty="0"/>
              <a:t>:type =&gt; :</a:t>
            </a:r>
            <a:r>
              <a:rPr lang="en-US" sz="2200" dirty="0" err="1"/>
              <a:t>dword</a:t>
            </a:r>
            <a:r>
              <a:rPr lang="en-US" sz="2200" dirty="0" smtClean="0"/>
              <a:t>,</a:t>
            </a:r>
          </a:p>
          <a:p>
            <a:r>
              <a:rPr lang="en-US" sz="2200" dirty="0" smtClean="0"/>
              <a:t>    </a:t>
            </a:r>
            <a:r>
              <a:rPr lang="en-US" sz="2200" dirty="0"/>
              <a:t>:data =&gt; </a:t>
            </a:r>
            <a:r>
              <a:rPr lang="en-US" sz="2200" dirty="0" smtClean="0"/>
              <a:t>0</a:t>
            </a:r>
          </a:p>
          <a:p>
            <a:r>
              <a:rPr lang="en-US" sz="2200" dirty="0" smtClean="0"/>
              <a:t>  }]</a:t>
            </a:r>
          </a:p>
          <a:p>
            <a:r>
              <a:rPr lang="en-US" sz="2200" dirty="0" smtClean="0"/>
              <a:t>end</a:t>
            </a:r>
            <a:endParaRPr lang="en-US" sz="2200" dirty="0"/>
          </a:p>
        </p:txBody>
      </p:sp>
      <p:sp>
        <p:nvSpPr>
          <p:cNvPr id="4" name="Text Placeholder 3"/>
          <p:cNvSpPr>
            <a:spLocks noGrp="1"/>
          </p:cNvSpPr>
          <p:nvPr>
            <p:ph type="body" sz="quarter" idx="11"/>
          </p:nvPr>
        </p:nvSpPr>
        <p:spPr/>
        <p:txBody>
          <a:bodyPr>
            <a:noAutofit/>
          </a:bodyPr>
          <a:lstStyle/>
          <a:p>
            <a:pPr>
              <a:lnSpc>
                <a:spcPct val="120000"/>
              </a:lnSpc>
            </a:pPr>
            <a:r>
              <a:rPr lang="en-US" sz="3700" b="1" dirty="0" smtClean="0"/>
              <a:t>~\disable-</a:t>
            </a:r>
            <a:r>
              <a:rPr lang="en-US" sz="3700" b="1" dirty="0" err="1" smtClean="0"/>
              <a:t>uac.rb</a:t>
            </a:r>
            <a:endParaRPr lang="en-US" sz="3700" b="1"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33</a:t>
            </a:fld>
            <a:endParaRPr lang="en-US" dirty="0"/>
          </a:p>
        </p:txBody>
      </p:sp>
      <p:sp>
        <p:nvSpPr>
          <p:cNvPr id="8" name="Rectangle 7"/>
          <p:cNvSpPr/>
          <p:nvPr/>
        </p:nvSpPr>
        <p:spPr bwMode="auto">
          <a:xfrm>
            <a:off x="1121104" y="2112371"/>
            <a:ext cx="2703286"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
        <p:nvSpPr>
          <p:cNvPr id="10" name="Rectangle 9"/>
          <p:cNvSpPr/>
          <p:nvPr/>
        </p:nvSpPr>
        <p:spPr bwMode="auto">
          <a:xfrm>
            <a:off x="3303068" y="2920267"/>
            <a:ext cx="2703286"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26589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pPr defTabSz="1219120">
              <a:lnSpc>
                <a:spcPct val="90000"/>
              </a:lnSpc>
              <a:spcBef>
                <a:spcPts val="0"/>
              </a:spcBef>
              <a:spcAft>
                <a:spcPts val="444"/>
              </a:spcAft>
              <a:buSzTx/>
              <a:defRPr/>
            </a:pPr>
            <a:r>
              <a:rPr lang="en-US" dirty="0"/>
              <a:t>Recipe: (chef-apply cookbook)::(chef-apply recipe)</a:t>
            </a:r>
          </a:p>
          <a:p>
            <a:pPr defTabSz="1219120">
              <a:lnSpc>
                <a:spcPct val="90000"/>
              </a:lnSpc>
              <a:spcBef>
                <a:spcPts val="0"/>
              </a:spcBef>
              <a:spcAft>
                <a:spcPts val="444"/>
              </a:spcAft>
              <a:buSzTx/>
              <a:defRPr/>
            </a:pPr>
            <a:r>
              <a:rPr lang="en-US" dirty="0"/>
              <a:t>  * </a:t>
            </a:r>
            <a:r>
              <a:rPr lang="en-US" dirty="0" err="1"/>
              <a:t>registry_key</a:t>
            </a:r>
            <a:r>
              <a:rPr lang="en-US" dirty="0"/>
              <a:t>[HKLM\SOFTWARE\Microsoft\Windows\</a:t>
            </a:r>
            <a:r>
              <a:rPr lang="en-US" dirty="0" err="1"/>
              <a:t>CurrentVersion</a:t>
            </a:r>
            <a:r>
              <a:rPr lang="en-US" dirty="0"/>
              <a:t>\Policies\System] action create</a:t>
            </a:r>
          </a:p>
          <a:p>
            <a:pPr defTabSz="1219120">
              <a:lnSpc>
                <a:spcPct val="90000"/>
              </a:lnSpc>
              <a:spcBef>
                <a:spcPts val="0"/>
              </a:spcBef>
              <a:spcAft>
                <a:spcPts val="444"/>
              </a:spcAft>
              <a:buSzTx/>
              <a:defRPr/>
            </a:pPr>
            <a:r>
              <a:rPr lang="en-US" dirty="0"/>
              <a:t>    - set value {:name=&gt;"</a:t>
            </a:r>
            <a:r>
              <a:rPr lang="en-US" dirty="0" err="1"/>
              <a:t>EnableLUA</a:t>
            </a:r>
            <a:r>
              <a:rPr lang="en-US" dirty="0"/>
              <a:t>", :type=&gt;:</a:t>
            </a:r>
            <a:r>
              <a:rPr lang="en-US" dirty="0" err="1"/>
              <a:t>dword</a:t>
            </a:r>
            <a:r>
              <a:rPr lang="en-US" dirty="0"/>
              <a:t>, :data=&gt;0</a:t>
            </a:r>
            <a:r>
              <a:rPr lang="en-US" dirty="0" smtClean="0"/>
              <a:t>}</a:t>
            </a:r>
            <a:endParaRPr lang="en-US" dirty="0"/>
          </a:p>
        </p:txBody>
      </p:sp>
      <p:sp>
        <p:nvSpPr>
          <p:cNvPr id="3" name="Title 2"/>
          <p:cNvSpPr>
            <a:spLocks noGrp="1"/>
          </p:cNvSpPr>
          <p:nvPr>
            <p:ph type="title"/>
          </p:nvPr>
        </p:nvSpPr>
        <p:spPr/>
        <p:txBody>
          <a:bodyPr/>
          <a:lstStyle/>
          <a:p>
            <a:r>
              <a:rPr lang="en-US" dirty="0" smtClean="0"/>
              <a:t>GE: 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a:t>
            </a:r>
            <a:r>
              <a:rPr lang="en-US" dirty="0" smtClean="0"/>
              <a:t>chef</a:t>
            </a:r>
            <a:r>
              <a:rPr lang="en-US" dirty="0"/>
              <a:t>-apply </a:t>
            </a:r>
            <a:r>
              <a:rPr lang="en-US" dirty="0" smtClean="0"/>
              <a:t>disable-</a:t>
            </a:r>
            <a:r>
              <a:rPr lang="en-US" dirty="0" err="1" smtClean="0"/>
              <a:t>uac.rb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59837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0656" y="2496327"/>
            <a:ext cx="10972800" cy="852712"/>
          </a:xfrm>
        </p:spPr>
        <p:txBody>
          <a:bodyPr>
            <a:normAutofit fontScale="90000"/>
          </a:bodyPr>
          <a:lstStyle/>
          <a:p>
            <a:r>
              <a:rPr lang="en-US" dirty="0" smtClean="0"/>
              <a:t>Lab: Disable Consent Prompt</a:t>
            </a:r>
            <a:endParaRPr lang="en-US" dirty="0"/>
          </a:p>
        </p:txBody>
      </p:sp>
      <p:sp>
        <p:nvSpPr>
          <p:cNvPr id="3" name="Subtitle 2"/>
          <p:cNvSpPr>
            <a:spLocks noGrp="1"/>
          </p:cNvSpPr>
          <p:nvPr>
            <p:ph type="subTitle" idx="1"/>
          </p:nvPr>
        </p:nvSpPr>
        <p:spPr>
          <a:xfrm>
            <a:off x="1080656" y="3506118"/>
            <a:ext cx="14119760" cy="4422295"/>
          </a:xfrm>
        </p:spPr>
        <p:txBody>
          <a:bodyPr>
            <a:noAutofit/>
          </a:bodyPr>
          <a:lstStyle/>
          <a:p>
            <a:r>
              <a:rPr lang="en-US" sz="3200" dirty="0" smtClean="0"/>
              <a:t>Update the recipe </a:t>
            </a:r>
            <a:r>
              <a:rPr lang="en-US" sz="3200" dirty="0"/>
              <a:t>file named </a:t>
            </a:r>
            <a:r>
              <a:rPr lang="en-US" sz="3200" dirty="0" smtClean="0">
                <a:latin typeface="Courier New" panose="02070309020205020404" pitchFamily="49" charset="0"/>
                <a:cs typeface="Courier New" panose="02070309020205020404" pitchFamily="49" charset="0"/>
              </a:rPr>
              <a:t>"</a:t>
            </a:r>
            <a:r>
              <a:rPr lang="en-US" sz="3200" dirty="0" smtClean="0">
                <a:latin typeface="+mj-lt"/>
                <a:cs typeface="Courier New" panose="02070309020205020404" pitchFamily="49" charset="0"/>
              </a:rPr>
              <a:t>disable-</a:t>
            </a:r>
            <a:r>
              <a:rPr lang="en-US" sz="3200" dirty="0" err="1" smtClean="0">
                <a:latin typeface="+mj-lt"/>
                <a:cs typeface="Courier New" panose="02070309020205020404" pitchFamily="49" charset="0"/>
              </a:rPr>
              <a:t>uac.rb</a:t>
            </a:r>
            <a:r>
              <a:rPr lang="en-US" sz="3200" dirty="0" smtClean="0">
                <a:latin typeface="Courier New" panose="02070309020205020404" pitchFamily="49" charset="0"/>
                <a:cs typeface="Courier New" panose="02070309020205020404" pitchFamily="49" charset="0"/>
              </a:rPr>
              <a:t>"</a:t>
            </a:r>
            <a:r>
              <a:rPr lang="en-US" sz="3200" dirty="0" smtClean="0"/>
              <a:t> to also define: </a:t>
            </a:r>
          </a:p>
          <a:p>
            <a:endParaRPr lang="en-US" sz="3200" dirty="0" smtClean="0"/>
          </a:p>
          <a:p>
            <a:pPr marL="1066749" lvl="1" indent="-457189" algn="l">
              <a:buFont typeface="Wingdings" charset="2"/>
              <a:buChar char="q"/>
            </a:pPr>
            <a:r>
              <a:rPr lang="en-US" sz="2700" dirty="0" smtClean="0">
                <a:solidFill>
                  <a:srgbClr val="3E4346"/>
                </a:solidFill>
              </a:rPr>
              <a:t>The </a:t>
            </a:r>
            <a:r>
              <a:rPr lang="en-US" sz="2700" dirty="0" err="1" smtClean="0">
                <a:solidFill>
                  <a:srgbClr val="3E4346"/>
                </a:solidFill>
              </a:rPr>
              <a:t>registry_key</a:t>
            </a:r>
            <a:r>
              <a:rPr lang="en-US" sz="2700" dirty="0" smtClean="0">
                <a:solidFill>
                  <a:srgbClr val="3E4346"/>
                </a:solidFill>
              </a:rPr>
              <a:t> </a:t>
            </a:r>
            <a:r>
              <a:rPr lang="en-US" sz="2700" dirty="0">
                <a:solidFill>
                  <a:srgbClr val="3E4346"/>
                </a:solidFill>
              </a:rPr>
              <a:t>named </a:t>
            </a:r>
            <a:r>
              <a:rPr lang="en-US" sz="2700" dirty="0" smtClean="0">
                <a:solidFill>
                  <a:srgbClr val="3E4346"/>
                </a:solidFill>
              </a:rPr>
              <a:t>'HKLM\SOFTWARE\Microsoft\Windows\</a:t>
            </a:r>
            <a:r>
              <a:rPr lang="en-US" sz="2700" dirty="0" err="1" smtClean="0">
                <a:solidFill>
                  <a:srgbClr val="3E4346"/>
                </a:solidFill>
              </a:rPr>
              <a:t>CurrentVersion</a:t>
            </a:r>
            <a:r>
              <a:rPr lang="en-US" sz="2700" dirty="0" smtClean="0">
                <a:solidFill>
                  <a:srgbClr val="3E4346"/>
                </a:solidFill>
              </a:rPr>
              <a:t>\Policies\System' has the values:</a:t>
            </a:r>
          </a:p>
          <a:p>
            <a:pPr marL="1219104" lvl="2" algn="l"/>
            <a:r>
              <a:rPr lang="en-US" sz="2800" dirty="0" smtClean="0">
                <a:solidFill>
                  <a:srgbClr val="3E4346"/>
                </a:solidFill>
              </a:rPr>
              <a:t>[ { </a:t>
            </a:r>
            <a:r>
              <a:rPr lang="en-US" sz="2400" dirty="0" smtClean="0">
                <a:solidFill>
                  <a:schemeClr val="tx1"/>
                </a:solidFill>
              </a:rPr>
              <a:t>:</a:t>
            </a:r>
            <a:r>
              <a:rPr lang="en-US" sz="2400" dirty="0">
                <a:solidFill>
                  <a:schemeClr val="tx1"/>
                </a:solidFill>
              </a:rPr>
              <a:t>name =&gt; '</a:t>
            </a:r>
            <a:r>
              <a:rPr lang="en-US" sz="2400" dirty="0" err="1">
                <a:solidFill>
                  <a:schemeClr val="tx1"/>
                </a:solidFill>
              </a:rPr>
              <a:t>ConsentPromptBehaviorAdmin</a:t>
            </a:r>
            <a:r>
              <a:rPr lang="en-US" sz="2400" dirty="0" smtClean="0">
                <a:solidFill>
                  <a:schemeClr val="tx1"/>
                </a:solidFill>
              </a:rPr>
              <a:t>', :</a:t>
            </a:r>
            <a:r>
              <a:rPr lang="en-US" sz="2400" dirty="0">
                <a:solidFill>
                  <a:schemeClr val="tx1"/>
                </a:solidFill>
              </a:rPr>
              <a:t>type =&gt; :</a:t>
            </a:r>
            <a:r>
              <a:rPr lang="en-US" sz="2400" dirty="0" err="1">
                <a:solidFill>
                  <a:schemeClr val="tx1"/>
                </a:solidFill>
              </a:rPr>
              <a:t>dword</a:t>
            </a:r>
            <a:r>
              <a:rPr lang="en-US" sz="2400" dirty="0" smtClean="0">
                <a:solidFill>
                  <a:schemeClr val="tx1"/>
                </a:solidFill>
              </a:rPr>
              <a:t>, </a:t>
            </a:r>
            <a:r>
              <a:rPr lang="en-US" sz="2400" dirty="0">
                <a:solidFill>
                  <a:schemeClr val="tx1"/>
                </a:solidFill>
              </a:rPr>
              <a:t>:data =&gt; </a:t>
            </a:r>
            <a:r>
              <a:rPr lang="en-US" sz="2400" dirty="0" smtClean="0">
                <a:solidFill>
                  <a:schemeClr val="tx1"/>
                </a:solidFill>
              </a:rPr>
              <a:t>0 } ]</a:t>
            </a:r>
          </a:p>
          <a:p>
            <a:pPr marL="1219104" lvl="2" algn="l"/>
            <a:endParaRPr lang="en-US" sz="1900" dirty="0">
              <a:solidFill>
                <a:schemeClr val="tx1"/>
              </a:solidFill>
            </a:endParaRPr>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"disable-</a:t>
            </a:r>
            <a:r>
              <a:rPr lang="en-US" sz="3200" dirty="0" err="1" smtClean="0">
                <a:latin typeface="+mj-lt"/>
              </a:rPr>
              <a:t>uac.rb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310812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GE: Disable the Limited User Account</a:t>
            </a:r>
            <a:endParaRPr lang="en-US" dirty="0"/>
          </a:p>
        </p:txBody>
      </p:sp>
      <p:sp>
        <p:nvSpPr>
          <p:cNvPr id="3" name="Content Placeholder 2"/>
          <p:cNvSpPr>
            <a:spLocks noGrp="1"/>
          </p:cNvSpPr>
          <p:nvPr>
            <p:ph sz="quarter" idx="10"/>
          </p:nvPr>
        </p:nvSpPr>
        <p:spPr>
          <a:xfrm>
            <a:off x="1121106" y="2113747"/>
            <a:ext cx="14422526" cy="5944404"/>
          </a:xfrm>
        </p:spPr>
        <p:txBody>
          <a:bodyPr>
            <a:noAutofit/>
          </a:bodyPr>
          <a:lstStyle/>
          <a:p>
            <a:r>
              <a:rPr lang="en-US" sz="2200" dirty="0" err="1" smtClean="0"/>
              <a:t>system_policies</a:t>
            </a:r>
            <a:r>
              <a:rPr lang="en-US" sz="2200" dirty="0" smtClean="0"/>
              <a:t> = </a:t>
            </a:r>
            <a:r>
              <a:rPr lang="en-US" sz="2200" dirty="0"/>
              <a:t>'HKLM\Software\Microsoft\Windows\</a:t>
            </a:r>
            <a:r>
              <a:rPr lang="en-US" sz="2200" dirty="0" err="1"/>
              <a:t>CurrentVersion</a:t>
            </a:r>
            <a:r>
              <a:rPr lang="en-US" sz="2200" dirty="0"/>
              <a:t>\Policies\System'</a:t>
            </a:r>
            <a:endParaRPr lang="en-US" sz="2200" dirty="0" smtClean="0"/>
          </a:p>
          <a:p>
            <a:endParaRPr lang="en-US" sz="2200" dirty="0" smtClean="0"/>
          </a:p>
          <a:p>
            <a:r>
              <a:rPr lang="en-US" sz="2200" dirty="0" err="1" smtClean="0"/>
              <a:t>registry_key</a:t>
            </a:r>
            <a:r>
              <a:rPr lang="en-US" sz="2200" dirty="0" smtClean="0"/>
              <a:t> </a:t>
            </a:r>
            <a:r>
              <a:rPr lang="en-US" sz="2200" dirty="0" err="1"/>
              <a:t>system_policies</a:t>
            </a:r>
            <a:r>
              <a:rPr lang="en-US" sz="2200" dirty="0"/>
              <a:t> do</a:t>
            </a:r>
            <a:endParaRPr lang="en-US" sz="2200" dirty="0" smtClean="0"/>
          </a:p>
          <a:p>
            <a:r>
              <a:rPr lang="en-US" sz="2200" dirty="0"/>
              <a:t> </a:t>
            </a:r>
            <a:r>
              <a:rPr lang="en-US" sz="2200" dirty="0" smtClean="0"/>
              <a:t> # ... ENABLE LUA VALUES (NOT SHOWN HERE TO CONSERVE SPACE)</a:t>
            </a:r>
          </a:p>
          <a:p>
            <a:r>
              <a:rPr lang="en-US" sz="2200" dirty="0" smtClean="0"/>
              <a:t>end</a:t>
            </a:r>
          </a:p>
          <a:p>
            <a:endParaRPr lang="en-US" sz="2200" dirty="0" smtClean="0"/>
          </a:p>
          <a:p>
            <a:r>
              <a:rPr lang="en-US" sz="2200" dirty="0" err="1" smtClean="0"/>
              <a:t>registry_key</a:t>
            </a:r>
            <a:r>
              <a:rPr lang="en-US" sz="2200" dirty="0" smtClean="0"/>
              <a:t> </a:t>
            </a:r>
            <a:r>
              <a:rPr lang="en-US" sz="2200" dirty="0" err="1"/>
              <a:t>system_policies</a:t>
            </a:r>
            <a:r>
              <a:rPr lang="en-US" sz="2200" dirty="0"/>
              <a:t> do</a:t>
            </a:r>
            <a:endParaRPr lang="en-US" sz="2200" dirty="0" smtClean="0"/>
          </a:p>
          <a:p>
            <a:r>
              <a:rPr lang="en-US" sz="2200" dirty="0" smtClean="0"/>
              <a:t>  </a:t>
            </a:r>
            <a:r>
              <a:rPr lang="en-US" sz="2200" dirty="0"/>
              <a:t>values </a:t>
            </a:r>
            <a:r>
              <a:rPr lang="en-US" sz="2200" dirty="0" smtClean="0"/>
              <a:t>[{</a:t>
            </a:r>
          </a:p>
          <a:p>
            <a:r>
              <a:rPr lang="en-US" sz="2200" dirty="0" smtClean="0"/>
              <a:t>    </a:t>
            </a:r>
            <a:r>
              <a:rPr lang="en-US" sz="2200" dirty="0"/>
              <a:t>:name =&gt; '</a:t>
            </a:r>
            <a:r>
              <a:rPr lang="en-US" sz="2200" dirty="0" err="1"/>
              <a:t>ConsentPromptBehaviorAdmin</a:t>
            </a:r>
            <a:r>
              <a:rPr lang="en-US" sz="2200" dirty="0" smtClean="0"/>
              <a:t>',</a:t>
            </a:r>
          </a:p>
          <a:p>
            <a:r>
              <a:rPr lang="en-US" sz="2200" dirty="0" smtClean="0"/>
              <a:t>    </a:t>
            </a:r>
            <a:r>
              <a:rPr lang="en-US" sz="2200" dirty="0"/>
              <a:t>:type =&gt; :</a:t>
            </a:r>
            <a:r>
              <a:rPr lang="en-US" sz="2200" dirty="0" err="1"/>
              <a:t>dword</a:t>
            </a:r>
            <a:r>
              <a:rPr lang="en-US" sz="2200" dirty="0" smtClean="0"/>
              <a:t>,</a:t>
            </a:r>
          </a:p>
          <a:p>
            <a:r>
              <a:rPr lang="en-US" sz="2200" dirty="0" smtClean="0"/>
              <a:t>    </a:t>
            </a:r>
            <a:r>
              <a:rPr lang="en-US" sz="2200" dirty="0"/>
              <a:t>:data =&gt; </a:t>
            </a:r>
            <a:r>
              <a:rPr lang="en-US" sz="2200" dirty="0" smtClean="0"/>
              <a:t>0</a:t>
            </a:r>
          </a:p>
          <a:p>
            <a:r>
              <a:rPr lang="en-US" sz="2200" dirty="0" smtClean="0"/>
              <a:t>  }]</a:t>
            </a:r>
          </a:p>
          <a:p>
            <a:r>
              <a:rPr lang="en-US" sz="2200" dirty="0" smtClean="0"/>
              <a:t>end</a:t>
            </a:r>
            <a:endParaRPr lang="en-US" sz="2200" dirty="0"/>
          </a:p>
          <a:p>
            <a:endParaRPr lang="en-US" sz="2200" dirty="0"/>
          </a:p>
        </p:txBody>
      </p:sp>
      <p:sp>
        <p:nvSpPr>
          <p:cNvPr id="4" name="Text Placeholder 3"/>
          <p:cNvSpPr>
            <a:spLocks noGrp="1"/>
          </p:cNvSpPr>
          <p:nvPr>
            <p:ph type="body" sz="quarter" idx="11"/>
          </p:nvPr>
        </p:nvSpPr>
        <p:spPr/>
        <p:txBody>
          <a:bodyPr>
            <a:noAutofit/>
          </a:bodyPr>
          <a:lstStyle/>
          <a:p>
            <a:pPr>
              <a:lnSpc>
                <a:spcPct val="120000"/>
              </a:lnSpc>
            </a:pPr>
            <a:r>
              <a:rPr lang="en-US" sz="3700" b="1" smtClean="0"/>
              <a:t>~\disable-</a:t>
            </a:r>
            <a:r>
              <a:rPr lang="en-US" sz="3700" b="1" dirty="0" err="1" smtClean="0"/>
              <a:t>uac.rb</a:t>
            </a:r>
            <a:endParaRPr lang="en-US" sz="3700" b="1"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36</a:t>
            </a:fld>
            <a:endParaRPr lang="en-US" dirty="0"/>
          </a:p>
        </p:txBody>
      </p:sp>
      <p:sp>
        <p:nvSpPr>
          <p:cNvPr id="8" name="Text Placeholder 6"/>
          <p:cNvSpPr>
            <a:spLocks noGrp="1"/>
          </p:cNvSpPr>
          <p:nvPr>
            <p:ph type="body" sz="quarter" idx="14"/>
          </p:nvPr>
        </p:nvSpPr>
        <p:spPr>
          <a:xfrm>
            <a:off x="1121084" y="4762006"/>
            <a:ext cx="14422548" cy="2934926"/>
          </a:xfrm>
        </p:spPr>
        <p:txBody>
          <a:bodyPr/>
          <a:lstStyle/>
          <a:p>
            <a:endParaRPr lang="en-US" dirty="0" smtClean="0"/>
          </a:p>
          <a:p>
            <a:endParaRPr lang="en-US" dirty="0"/>
          </a:p>
          <a:p>
            <a:r>
              <a:rPr lang="en-US" dirty="0" smtClean="0"/>
              <a:t> </a:t>
            </a:r>
            <a:endParaRPr lang="en-US" dirty="0"/>
          </a:p>
        </p:txBody>
      </p:sp>
    </p:spTree>
    <p:extLst>
      <p:ext uri="{BB962C8B-B14F-4D97-AF65-F5344CB8AC3E}">
        <p14:creationId xmlns:p14="http://schemas.microsoft.com/office/powerpoint/2010/main" val="343105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000" dirty="0"/>
              <a:t>Recipe: (chef-apply cookbook)::(chef-apply recipe)</a:t>
            </a:r>
          </a:p>
          <a:p>
            <a:r>
              <a:rPr lang="en-US" sz="2000" dirty="0"/>
              <a:t>  * </a:t>
            </a:r>
            <a:r>
              <a:rPr lang="en-US" sz="2000" dirty="0" err="1"/>
              <a:t>registry_key</a:t>
            </a:r>
            <a:r>
              <a:rPr lang="en-US" sz="2000" dirty="0"/>
              <a:t>[HKLM\SOFTWARE\Microsoft\Windows\</a:t>
            </a:r>
            <a:r>
              <a:rPr lang="en-US" sz="2000" dirty="0" err="1"/>
              <a:t>CurrentVersion</a:t>
            </a:r>
            <a:r>
              <a:rPr lang="en-US" sz="2000" dirty="0"/>
              <a:t>\Policies\System] </a:t>
            </a:r>
            <a:r>
              <a:rPr lang="en-US" sz="2000" dirty="0" smtClean="0"/>
              <a:t>action...</a:t>
            </a:r>
            <a:endParaRPr lang="en-US" sz="2000" dirty="0"/>
          </a:p>
          <a:p>
            <a:r>
              <a:rPr lang="en-US" sz="2000" dirty="0"/>
              <a:t>  * </a:t>
            </a:r>
            <a:r>
              <a:rPr lang="en-US" sz="2000" dirty="0" err="1"/>
              <a:t>registry_key</a:t>
            </a:r>
            <a:r>
              <a:rPr lang="en-US" sz="2000" dirty="0"/>
              <a:t>[HKLM\SOFTWARE\Microsoft\Windows\</a:t>
            </a:r>
            <a:r>
              <a:rPr lang="en-US" sz="2000" dirty="0" err="1"/>
              <a:t>CurrentVersion</a:t>
            </a:r>
            <a:r>
              <a:rPr lang="en-US" sz="2000" dirty="0"/>
              <a:t>\Policies\System] </a:t>
            </a:r>
            <a:r>
              <a:rPr lang="en-US" sz="2000" dirty="0" smtClean="0"/>
              <a:t>action...</a:t>
            </a:r>
            <a:endParaRPr lang="en-US" sz="2000" dirty="0"/>
          </a:p>
          <a:p>
            <a:r>
              <a:rPr lang="en-US" sz="2000" dirty="0"/>
              <a:t>    - set value {:name=&gt;"</a:t>
            </a:r>
            <a:r>
              <a:rPr lang="en-US" sz="2000" dirty="0" err="1"/>
              <a:t>ConsentPromptBehaviorAdmin</a:t>
            </a:r>
            <a:r>
              <a:rPr lang="en-US" sz="2000" dirty="0"/>
              <a:t>", :type=&gt;:</a:t>
            </a:r>
            <a:r>
              <a:rPr lang="en-US" sz="2000" dirty="0" err="1"/>
              <a:t>dword</a:t>
            </a:r>
            <a:r>
              <a:rPr lang="en-US" sz="2000" dirty="0"/>
              <a:t>, :data=&gt;0}</a:t>
            </a:r>
          </a:p>
        </p:txBody>
      </p:sp>
      <p:sp>
        <p:nvSpPr>
          <p:cNvPr id="3" name="Title 2"/>
          <p:cNvSpPr>
            <a:spLocks noGrp="1"/>
          </p:cNvSpPr>
          <p:nvPr>
            <p:ph type="title"/>
          </p:nvPr>
        </p:nvSpPr>
        <p:spPr/>
        <p:txBody>
          <a:bodyPr/>
          <a:lstStyle/>
          <a:p>
            <a:r>
              <a:rPr lang="en-US" dirty="0" smtClean="0"/>
              <a:t>Lab: 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a:t>
            </a:r>
            <a:r>
              <a:rPr lang="en-US" smtClean="0"/>
              <a:t>chef</a:t>
            </a:r>
            <a:r>
              <a:rPr lang="en-US"/>
              <a:t>-apply </a:t>
            </a:r>
            <a:r>
              <a:rPr lang="en-US" smtClean="0"/>
              <a:t>disable-uac.rb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576624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a:t>
            </a:r>
            <a:r>
              <a:rPr lang="en-US"/>
              <a:t>the </a:t>
            </a:r>
            <a:r>
              <a:rPr lang="en-US"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err="1" smtClean="0"/>
              <a:t>powershell_script</a:t>
            </a:r>
            <a:endParaRPr lang="en-US" dirty="0"/>
          </a:p>
        </p:txBody>
      </p:sp>
      <p:sp>
        <p:nvSpPr>
          <p:cNvPr id="5" name="Content Placeholder 4"/>
          <p:cNvSpPr>
            <a:spLocks noGrp="1"/>
          </p:cNvSpPr>
          <p:nvPr>
            <p:ph sz="quarter" idx="10"/>
          </p:nvPr>
        </p:nvSpPr>
        <p:spPr/>
        <p:txBody>
          <a:bodyPr/>
          <a:lstStyle/>
          <a:p>
            <a:r>
              <a:rPr lang="en-US" sz="3600" b="1" dirty="0" err="1"/>
              <a:t>powershell_script</a:t>
            </a:r>
            <a:r>
              <a:rPr lang="en-US" sz="3600" b="1" dirty="0"/>
              <a:t> 'Install IIS' do</a:t>
            </a:r>
          </a:p>
          <a:p>
            <a:r>
              <a:rPr lang="en-US" sz="3600" b="1" dirty="0"/>
              <a:t>  code </a:t>
            </a:r>
            <a:r>
              <a:rPr lang="en-US" sz="3600" dirty="0" smtClean="0"/>
              <a:t>'Add-</a:t>
            </a:r>
            <a:r>
              <a:rPr lang="en-US" sz="3600" dirty="0" err="1" smtClean="0"/>
              <a:t>WindowsFeature</a:t>
            </a:r>
            <a:r>
              <a:rPr lang="en-US" sz="3600" dirty="0" smtClean="0"/>
              <a:t> </a:t>
            </a:r>
            <a:r>
              <a:rPr lang="en-US" sz="3600" b="1" dirty="0"/>
              <a:t>Web-Server'</a:t>
            </a:r>
          </a:p>
          <a:p>
            <a:r>
              <a:rPr lang="en-US" sz="3600" b="1" dirty="0"/>
              <a:t>  action :run</a:t>
            </a:r>
          </a:p>
          <a:p>
            <a:r>
              <a:rPr lang="en-US" sz="3600" b="1" dirty="0"/>
              <a:t>end</a:t>
            </a:r>
            <a:endParaRPr lang="en-US" sz="3600" dirty="0"/>
          </a:p>
          <a:p>
            <a:endParaRPr lang="en-US" dirty="0"/>
          </a:p>
        </p:txBody>
      </p:sp>
      <p:sp>
        <p:nvSpPr>
          <p:cNvPr id="6" name="Content Placeholder 5"/>
          <p:cNvSpPr>
            <a:spLocks noGrp="1"/>
          </p:cNvSpPr>
          <p:nvPr>
            <p:ph sz="quarter" idx="12"/>
          </p:nvPr>
        </p:nvSpPr>
        <p:spPr>
          <a:xfrm>
            <a:off x="609913" y="4999859"/>
            <a:ext cx="14934888" cy="2636183"/>
          </a:xfrm>
        </p:spPr>
        <p:txBody>
          <a:bodyPr/>
          <a:lstStyle/>
          <a:p>
            <a:r>
              <a:rPr lang="en-US" dirty="0" smtClean="0"/>
              <a:t>The </a:t>
            </a:r>
            <a:r>
              <a:rPr lang="en-US" dirty="0" err="1" smtClean="0"/>
              <a:t>powershell_script</a:t>
            </a:r>
            <a:r>
              <a:rPr lang="en-US" dirty="0"/>
              <a:t> </a:t>
            </a:r>
            <a:r>
              <a:rPr lang="en-US" dirty="0" smtClean="0"/>
              <a:t>named 'Install IIS' is run with the code </a:t>
            </a:r>
            <a:r>
              <a:rPr lang="en-US" dirty="0" smtClean="0"/>
              <a:t>'Add-</a:t>
            </a:r>
            <a:r>
              <a:rPr lang="en-US" dirty="0" err="1" smtClean="0"/>
              <a:t>WindowsFeature</a:t>
            </a:r>
            <a:r>
              <a:rPr lang="en-US" dirty="0" smtClean="0"/>
              <a:t> </a:t>
            </a:r>
            <a:r>
              <a:rPr lang="en-US" dirty="0" smtClean="0"/>
              <a:t>Web-Server'.</a:t>
            </a:r>
            <a:endParaRPr lang="en-US" dirty="0"/>
          </a:p>
        </p:txBody>
      </p:sp>
      <p:sp>
        <p:nvSpPr>
          <p:cNvPr id="22" name="Footer Placeholder 21"/>
          <p:cNvSpPr>
            <a:spLocks noGrp="1"/>
          </p:cNvSpPr>
          <p:nvPr>
            <p:ph type="ftr" sz="quarter" idx="14"/>
          </p:nvPr>
        </p:nvSpPr>
        <p:spPr>
          <a:xfrm>
            <a:off x="320843" y="8580438"/>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14" name="Text Placeholder 13"/>
          <p:cNvSpPr txBox="1">
            <a:spLocks/>
          </p:cNvSpPr>
          <p:nvPr/>
        </p:nvSpPr>
        <p:spPr bwMode="white">
          <a:xfrm>
            <a:off x="4258211" y="7571986"/>
            <a:ext cx="8450653" cy="609640"/>
          </a:xfrm>
          <a:prstGeom prst="rect">
            <a:avLst/>
          </a:prstGeom>
        </p:spPr>
        <p:txBody>
          <a:bodyPr vert="horz" wrap="square" lIns="0" tIns="0" rIns="0" bIns="0" rtlCol="0">
            <a:normAutofit fontScale="85000" lnSpcReduction="1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docs.chef.io/resource_powershell_script.html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
        <p:nvSpPr>
          <p:cNvPr id="4" name="Slide Number Placeholder 3"/>
          <p:cNvSpPr>
            <a:spLocks noGrp="1"/>
          </p:cNvSpPr>
          <p:nvPr>
            <p:ph type="sldNum" sz="quarter" idx="15"/>
          </p:nvPr>
        </p:nvSpPr>
        <p:spPr>
          <a:xfrm>
            <a:off x="6264442" y="8580438"/>
            <a:ext cx="3657600" cy="485775"/>
          </a:xfrm>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s</a:t>
            </a:r>
            <a:r>
              <a:rPr lang="en-US" dirty="0" smtClean="0"/>
              <a:t>ervice</a:t>
            </a:r>
            <a:endParaRPr lang="en-US" dirty="0"/>
          </a:p>
        </p:txBody>
      </p:sp>
      <p:sp>
        <p:nvSpPr>
          <p:cNvPr id="5" name="Content Placeholder 4"/>
          <p:cNvSpPr>
            <a:spLocks noGrp="1"/>
          </p:cNvSpPr>
          <p:nvPr>
            <p:ph sz="quarter" idx="10"/>
          </p:nvPr>
        </p:nvSpPr>
        <p:spPr/>
        <p:txBody>
          <a:bodyPr/>
          <a:lstStyle/>
          <a:p>
            <a:r>
              <a:rPr lang="en-US" dirty="0"/>
              <a:t>service 'w3svc' do</a:t>
            </a:r>
          </a:p>
          <a:p>
            <a:r>
              <a:rPr lang="en-US" dirty="0"/>
              <a:t>  action [ :enable, :start ]</a:t>
            </a:r>
          </a:p>
          <a:p>
            <a:r>
              <a:rPr lang="en-US" dirty="0"/>
              <a:t>end</a:t>
            </a:r>
          </a:p>
          <a:p>
            <a:endParaRPr lang="en-US" dirty="0"/>
          </a:p>
          <a:p>
            <a:endParaRPr lang="en-US" dirty="0"/>
          </a:p>
        </p:txBody>
      </p:sp>
      <p:sp>
        <p:nvSpPr>
          <p:cNvPr id="6" name="Content Placeholder 5"/>
          <p:cNvSpPr>
            <a:spLocks noGrp="1"/>
          </p:cNvSpPr>
          <p:nvPr>
            <p:ph sz="quarter" idx="12"/>
          </p:nvPr>
        </p:nvSpPr>
        <p:spPr>
          <a:xfrm>
            <a:off x="609913" y="4999859"/>
            <a:ext cx="14934888" cy="2090752"/>
          </a:xfrm>
        </p:spPr>
        <p:txBody>
          <a:bodyPr/>
          <a:lstStyle/>
          <a:p>
            <a:r>
              <a:rPr lang="en-US" sz="3700" dirty="0"/>
              <a:t>The service named 'w3svc' is enabled (start on reboot) and started.</a:t>
            </a:r>
          </a:p>
          <a:p>
            <a:endParaRPr lang="en-US" sz="3700" dirty="0"/>
          </a:p>
          <a:p>
            <a:pPr lvl="1"/>
            <a:endParaRPr lang="de-DE" dirty="0"/>
          </a:p>
          <a:p>
            <a:pPr lvl="1"/>
            <a:endParaRPr lang="en-US" dirty="0"/>
          </a:p>
          <a:p>
            <a:endParaRPr lang="en-US" sz="3700" dirty="0"/>
          </a:p>
        </p:txBody>
      </p:sp>
      <p:sp>
        <p:nvSpPr>
          <p:cNvPr id="22" name="Footer Placeholder 2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5</a:t>
            </a:fld>
            <a:endParaRPr lang="en-US"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f</a:t>
            </a:r>
            <a:r>
              <a:rPr lang="en-US" dirty="0" smtClean="0"/>
              <a:t>ile</a:t>
            </a:r>
            <a:endParaRPr lang="en-US" dirty="0"/>
          </a:p>
        </p:txBody>
      </p:sp>
      <p:sp>
        <p:nvSpPr>
          <p:cNvPr id="5" name="Content Placeholder 4"/>
          <p:cNvSpPr>
            <a:spLocks noGrp="1"/>
          </p:cNvSpPr>
          <p:nvPr>
            <p:ph sz="quarter" idx="10"/>
          </p:nvPr>
        </p:nvSpPr>
        <p:spPr/>
        <p:txBody>
          <a:bodyPr/>
          <a:lstStyle/>
          <a:p>
            <a:r>
              <a:rPr lang="en-US" dirty="0"/>
              <a:t>file </a:t>
            </a:r>
            <a:r>
              <a:rPr lang="en-US" sz="4000" dirty="0" smtClean="0"/>
              <a:t>'C</a:t>
            </a:r>
            <a:r>
              <a:rPr lang="en-US" sz="4000" dirty="0" smtClean="0"/>
              <a:t>:\</a:t>
            </a:r>
            <a:r>
              <a:rPr lang="en-US" sz="4000" dirty="0" err="1"/>
              <a:t>inetpub</a:t>
            </a:r>
            <a:r>
              <a:rPr lang="en-US" sz="4000" dirty="0"/>
              <a:t>\</a:t>
            </a:r>
            <a:r>
              <a:rPr lang="en-US" sz="4000" dirty="0" err="1"/>
              <a:t>wwwroot</a:t>
            </a:r>
            <a:r>
              <a:rPr lang="en-US" sz="4000" dirty="0"/>
              <a:t>\</a:t>
            </a:r>
            <a:r>
              <a:rPr lang="en-US" sz="4000" dirty="0" err="1"/>
              <a:t>Default.htm</a:t>
            </a:r>
            <a:r>
              <a:rPr lang="en-US" dirty="0"/>
              <a:t>' do</a:t>
            </a:r>
          </a:p>
          <a:p>
            <a:r>
              <a:rPr lang="en-US" dirty="0"/>
              <a:t>  content </a:t>
            </a:r>
            <a:r>
              <a:rPr lang="en-US" dirty="0" smtClean="0"/>
              <a:t>'Hello, </a:t>
            </a:r>
            <a:r>
              <a:rPr lang="en-US" dirty="0"/>
              <a:t>world!'</a:t>
            </a:r>
          </a:p>
          <a:p>
            <a:r>
              <a:rPr lang="en-US" sz="4000" dirty="0"/>
              <a:t>  rights :read, 'Everyone'</a:t>
            </a:r>
            <a:endParaRPr lang="en-US" dirty="0"/>
          </a:p>
          <a:p>
            <a:r>
              <a:rPr lang="en-US" dirty="0"/>
              <a:t>end</a:t>
            </a:r>
          </a:p>
          <a:p>
            <a:endParaRPr lang="en-US" dirty="0"/>
          </a:p>
          <a:p>
            <a:endParaRPr lang="en-US" dirty="0"/>
          </a:p>
        </p:txBody>
      </p:sp>
      <p:sp>
        <p:nvSpPr>
          <p:cNvPr id="6" name="Content Placeholder 5"/>
          <p:cNvSpPr>
            <a:spLocks noGrp="1"/>
          </p:cNvSpPr>
          <p:nvPr>
            <p:ph sz="quarter" idx="12"/>
          </p:nvPr>
        </p:nvSpPr>
        <p:spPr/>
        <p:txBody>
          <a:bodyPr/>
          <a:lstStyle/>
          <a:p>
            <a:r>
              <a:rPr lang="en-US" dirty="0" smtClean="0"/>
              <a:t>The file </a:t>
            </a:r>
            <a:r>
              <a:rPr lang="en-US" sz="4400" dirty="0" smtClean="0"/>
              <a:t>'C</a:t>
            </a:r>
            <a:r>
              <a:rPr lang="en-US" dirty="0" smtClean="0"/>
              <a:t>:\</a:t>
            </a:r>
            <a:r>
              <a:rPr lang="en-US" dirty="0" err="1" smtClean="0"/>
              <a:t>inetpub</a:t>
            </a:r>
            <a:r>
              <a:rPr lang="en-US" dirty="0" smtClean="0"/>
              <a:t>\</a:t>
            </a:r>
            <a:r>
              <a:rPr lang="en-US" dirty="0" err="1" smtClean="0"/>
              <a:t>wwwroot</a:t>
            </a:r>
            <a:r>
              <a:rPr lang="en-US" dirty="0" smtClean="0"/>
              <a:t>\</a:t>
            </a:r>
            <a:r>
              <a:rPr lang="en-US" dirty="0" err="1" smtClean="0"/>
              <a:t>Default.htm</a:t>
            </a:r>
            <a:r>
              <a:rPr lang="en-US" dirty="0" smtClean="0"/>
              <a:t>' with the content 'Hello, world!' and grants 'read' rights for 'Everyone'.</a:t>
            </a:r>
            <a:endParaRPr lang="en-US" dirty="0"/>
          </a:p>
        </p:txBody>
      </p:sp>
      <p:sp>
        <p:nvSpPr>
          <p:cNvPr id="22" name="Footer Placeholder 2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6</a:t>
            </a:fld>
            <a:endParaRPr lang="en-US"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f</a:t>
            </a:r>
            <a:r>
              <a:rPr lang="en-US" dirty="0" smtClean="0"/>
              <a:t>ile</a:t>
            </a:r>
            <a:endParaRPr lang="en-US" dirty="0"/>
          </a:p>
        </p:txBody>
      </p:sp>
      <p:sp>
        <p:nvSpPr>
          <p:cNvPr id="5" name="Content Placeholder 4"/>
          <p:cNvSpPr>
            <a:spLocks noGrp="1"/>
          </p:cNvSpPr>
          <p:nvPr>
            <p:ph sz="quarter" idx="10"/>
          </p:nvPr>
        </p:nvSpPr>
        <p:spPr/>
        <p:txBody>
          <a:bodyPr/>
          <a:lstStyle/>
          <a:p>
            <a:r>
              <a:rPr lang="en-US" dirty="0"/>
              <a:t>file </a:t>
            </a:r>
            <a:r>
              <a:rPr lang="en-US" sz="4000" dirty="0" smtClean="0"/>
              <a:t>'C:</a:t>
            </a:r>
            <a:r>
              <a:rPr lang="en-US" dirty="0" smtClean="0"/>
              <a:t>\PHP\</a:t>
            </a:r>
            <a:r>
              <a:rPr lang="en-US" dirty="0" err="1" smtClean="0"/>
              <a:t>php.ini</a:t>
            </a:r>
            <a:r>
              <a:rPr lang="uk-UA" dirty="0" smtClean="0"/>
              <a:t>'</a:t>
            </a:r>
            <a:r>
              <a:rPr lang="en-US" dirty="0" smtClean="0"/>
              <a:t> </a:t>
            </a:r>
            <a:r>
              <a:rPr lang="en-US" dirty="0"/>
              <a:t>do</a:t>
            </a:r>
          </a:p>
          <a:p>
            <a:r>
              <a:rPr lang="en-US" dirty="0"/>
              <a:t>  action :delete</a:t>
            </a:r>
          </a:p>
          <a:p>
            <a:r>
              <a:rPr lang="en-US" dirty="0" smtClean="0"/>
              <a:t>end</a:t>
            </a:r>
            <a:endParaRPr lang="en-US" dirty="0"/>
          </a:p>
        </p:txBody>
      </p:sp>
      <p:sp>
        <p:nvSpPr>
          <p:cNvPr id="6" name="Content Placeholder 5"/>
          <p:cNvSpPr>
            <a:spLocks noGrp="1"/>
          </p:cNvSpPr>
          <p:nvPr>
            <p:ph sz="quarter" idx="12"/>
          </p:nvPr>
        </p:nvSpPr>
        <p:spPr>
          <a:xfrm>
            <a:off x="609913" y="4999859"/>
            <a:ext cx="14934888" cy="2098226"/>
          </a:xfrm>
        </p:spPr>
        <p:txBody>
          <a:bodyPr/>
          <a:lstStyle/>
          <a:p>
            <a:r>
              <a:rPr lang="en-US" sz="3700" dirty="0"/>
              <a:t>The file name </a:t>
            </a:r>
            <a:r>
              <a:rPr lang="uk-UA" sz="4000" dirty="0" smtClean="0"/>
              <a:t>'</a:t>
            </a:r>
            <a:r>
              <a:rPr lang="en-US" sz="3700" dirty="0" smtClean="0"/>
              <a:t>c</a:t>
            </a:r>
            <a:r>
              <a:rPr lang="en-US" sz="3700" dirty="0" smtClean="0"/>
              <a:t>:\PHP\</a:t>
            </a:r>
            <a:r>
              <a:rPr lang="en-US" sz="3700" dirty="0" err="1" smtClean="0"/>
              <a:t>php.ini</a:t>
            </a:r>
            <a:r>
              <a:rPr lang="uk-UA" sz="3700" dirty="0" smtClean="0"/>
              <a:t>'</a:t>
            </a:r>
            <a:r>
              <a:rPr lang="en-US" sz="3700" dirty="0" smtClean="0"/>
              <a:t> </a:t>
            </a:r>
            <a:r>
              <a:rPr lang="en-US" sz="3700" dirty="0"/>
              <a:t>is deleted</a:t>
            </a:r>
            <a:r>
              <a:rPr lang="en-US" sz="3700" dirty="0" smtClean="0"/>
              <a:t>.</a:t>
            </a:r>
            <a:endParaRPr lang="en-US" sz="3700" dirty="0"/>
          </a:p>
        </p:txBody>
      </p:sp>
      <p:sp>
        <p:nvSpPr>
          <p:cNvPr id="22" name="Footer Placeholder 2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7</a:t>
            </a:fld>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2" name="Title 1"/>
          <p:cNvSpPr>
            <a:spLocks noGrp="1"/>
          </p:cNvSpPr>
          <p:nvPr>
            <p:ph type="title"/>
          </p:nvPr>
        </p:nvSpPr>
        <p:spPr/>
        <p:txBody>
          <a:bodyPr/>
          <a:lstStyle/>
          <a:p>
            <a:r>
              <a:rPr lang="en-US" dirty="0" smtClean="0"/>
              <a:t>Using chef-apply</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smtClean="0"/>
              <a:t>chef</a:t>
            </a:r>
            <a:r>
              <a:rPr lang="en-US" dirty="0"/>
              <a:t>-apply --help</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
        <p:nvSpPr>
          <p:cNvPr id="7" name="Rectangle 6"/>
          <p:cNvSpPr/>
          <p:nvPr/>
        </p:nvSpPr>
        <p:spPr bwMode="auto">
          <a:xfrm>
            <a:off x="1120569" y="231596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r>
              <a:rPr lang="en-US" dirty="0" smtClean="0">
                <a:latin typeface="+mj-lt"/>
                <a:cs typeface="Courier New" panose="02070309020205020404" pitchFamily="49" charset="0"/>
              </a:rPr>
              <a:t>that creates a file with the contents of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a:t>
            </a:r>
            <a:r>
              <a:rPr lang="en-US" dirty="0"/>
              <a:t>it's </a:t>
            </a:r>
            <a:r>
              <a:rPr lang="en-US" dirty="0" smtClean="0"/>
              <a:t>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16618</TotalTime>
  <Words>3622</Words>
  <Application>Microsoft Macintosh PowerPoint</Application>
  <PresentationFormat>Custom</PresentationFormat>
  <Paragraphs>495</Paragraphs>
  <Slides>41</Slides>
  <Notes>41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Courier New</vt:lpstr>
      <vt:lpstr>Gill Sans</vt:lpstr>
      <vt:lpstr>ＭＳ Ｐゴシック</vt:lpstr>
      <vt:lpstr>Wingdings</vt:lpstr>
      <vt:lpstr>Arial</vt:lpstr>
      <vt:lpstr>ChefDk3.2Template</vt:lpstr>
      <vt:lpstr>Chef Resources</vt:lpstr>
      <vt:lpstr>Objectives</vt:lpstr>
      <vt:lpstr>Resources</vt:lpstr>
      <vt:lpstr>Example: powershell_script</vt:lpstr>
      <vt:lpstr>Example: service</vt:lpstr>
      <vt:lpstr>Example: file</vt:lpstr>
      <vt:lpstr>Example: file</vt:lpstr>
      <vt:lpstr>Using chef-apply</vt:lpstr>
      <vt:lpstr>Group Exercise: Hello, World?</vt:lpstr>
      <vt:lpstr>GE: Create and Open a Recipe File</vt:lpstr>
      <vt:lpstr>GE: Create a Recipe File Named hello.rb</vt:lpstr>
      <vt:lpstr>GE: Apply a Recipe File</vt:lpstr>
      <vt:lpstr>GE: What Does hello.txt Say?</vt:lpstr>
      <vt:lpstr>GE: Test and Repair</vt:lpstr>
      <vt:lpstr>GE: Test and Repair</vt:lpstr>
      <vt:lpstr>Lab: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Goodbye Recipe</vt:lpstr>
      <vt:lpstr>Lab: The Updated file Resource</vt:lpstr>
      <vt:lpstr>Lab: Apply a Recipe File</vt:lpstr>
      <vt:lpstr>Lab: Test that the File was Deleted</vt:lpstr>
      <vt:lpstr>Disable Limited User Account</vt:lpstr>
      <vt:lpstr>GE: Disable the Limited User Account</vt:lpstr>
      <vt:lpstr>GE: Disable the Limited User Account</vt:lpstr>
      <vt:lpstr>GE: Apply a Recipe File</vt:lpstr>
      <vt:lpstr>Lab: Disable Consent Prompt</vt:lpstr>
      <vt:lpstr>GE: Disable the Limited User Account</vt:lpstr>
      <vt:lpstr>Lab: Apply a Recipe File</vt:lpstr>
      <vt:lpstr>Let's Talk About Resources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Jerry Aldrich</cp:lastModifiedBy>
  <cp:revision>2024</cp:revision>
  <cp:lastPrinted>2015-02-07T23:49:10Z</cp:lastPrinted>
  <dcterms:created xsi:type="dcterms:W3CDTF">2012-09-13T17:36:07Z</dcterms:created>
  <dcterms:modified xsi:type="dcterms:W3CDTF">2016-02-20T04:27:49Z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